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51" r:id="rId2"/>
    <p:sldId id="485" r:id="rId3"/>
    <p:sldId id="486" r:id="rId4"/>
    <p:sldId id="487" r:id="rId5"/>
    <p:sldId id="488" r:id="rId6"/>
    <p:sldId id="495" r:id="rId7"/>
    <p:sldId id="499" r:id="rId8"/>
    <p:sldId id="500" r:id="rId9"/>
    <p:sldId id="491" r:id="rId10"/>
    <p:sldId id="494" r:id="rId11"/>
    <p:sldId id="504" r:id="rId12"/>
    <p:sldId id="496" r:id="rId13"/>
    <p:sldId id="497" r:id="rId14"/>
    <p:sldId id="483" r:id="rId15"/>
    <p:sldId id="498" r:id="rId16"/>
    <p:sldId id="464" r:id="rId17"/>
  </p:sldIdLst>
  <p:sldSz cx="12192000" cy="6858000"/>
  <p:notesSz cx="6805613" cy="9939338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osťovecká Adriana" initials="HA" lastIdx="2" clrIdx="0">
    <p:extLst>
      <p:ext uri="{19B8F6BF-5375-455C-9EA6-DF929625EA0E}">
        <p15:presenceInfo xmlns:p15="http://schemas.microsoft.com/office/powerpoint/2012/main" userId="S-1-5-21-3495560190-2307090886-770446312-1860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FB732"/>
    <a:srgbClr val="66FF66"/>
    <a:srgbClr val="70AD47"/>
    <a:srgbClr val="D2E2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69" autoAdjust="0"/>
    <p:restoredTop sz="94660"/>
  </p:normalViewPr>
  <p:slideViewPr>
    <p:cSldViewPr snapToGrid="0">
      <p:cViewPr varScale="1">
        <p:scale>
          <a:sx n="73" d="100"/>
          <a:sy n="73" d="100"/>
        </p:scale>
        <p:origin x="96" y="365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FA93578-168D-4186-8FF6-871492A02C8C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7FB23FF-6335-4388-AD75-BA3BA1DEBE5C}">
      <dgm:prSet custT="1"/>
      <dgm:spPr/>
      <dgm:t>
        <a:bodyPr/>
        <a:lstStyle/>
        <a:p>
          <a:r>
            <a:rPr lang="sk-SK" sz="1400" b="1" dirty="0"/>
            <a:t>Nedostatky podania (§ 25 ods. 2)</a:t>
          </a:r>
          <a:endParaRPr lang="en-US" sz="1400" dirty="0"/>
        </a:p>
      </dgm:t>
    </dgm:pt>
    <dgm:pt modelId="{D1005DA5-61D8-41F4-B1EE-FC878B802E0E}" type="parTrans" cxnId="{3E4A0A11-93FA-4DA4-9F9C-172B3EC1BE8A}">
      <dgm:prSet/>
      <dgm:spPr/>
      <dgm:t>
        <a:bodyPr/>
        <a:lstStyle/>
        <a:p>
          <a:endParaRPr lang="en-US"/>
        </a:p>
      </dgm:t>
    </dgm:pt>
    <dgm:pt modelId="{1A378474-0FF4-4E34-B289-D301D6A07CA8}" type="sibTrans" cxnId="{3E4A0A11-93FA-4DA4-9F9C-172B3EC1BE8A}">
      <dgm:prSet/>
      <dgm:spPr/>
      <dgm:t>
        <a:bodyPr/>
        <a:lstStyle/>
        <a:p>
          <a:endParaRPr lang="en-US"/>
        </a:p>
      </dgm:t>
    </dgm:pt>
    <dgm:pt modelId="{066618F4-CC45-4FB0-B515-2B97280E3CB1}">
      <dgm:prSet custT="1"/>
      <dgm:spPr/>
      <dgm:t>
        <a:bodyPr/>
        <a:lstStyle/>
        <a:p>
          <a:r>
            <a:rPr lang="sk-SK" sz="1400" dirty="0"/>
            <a:t>Ak vzniknú nedostatky, pochybnosti o pravdivosti alebo je podanie neúplné, </a:t>
          </a:r>
          <a:r>
            <a:rPr lang="sk-SK" sz="1400" b="1" dirty="0"/>
            <a:t>konajúci orgán vyzve žiadateľa</a:t>
          </a:r>
          <a:r>
            <a:rPr lang="sk-SK" sz="1400" dirty="0"/>
            <a:t>.</a:t>
          </a:r>
          <a:endParaRPr lang="en-US" sz="1400" dirty="0"/>
        </a:p>
      </dgm:t>
    </dgm:pt>
    <dgm:pt modelId="{1675A810-4AD5-484D-9FCA-D9491815382D}" type="parTrans" cxnId="{2D562639-59C3-42DA-B7B7-08BE062B9D32}">
      <dgm:prSet/>
      <dgm:spPr/>
      <dgm:t>
        <a:bodyPr/>
        <a:lstStyle/>
        <a:p>
          <a:endParaRPr lang="en-US"/>
        </a:p>
      </dgm:t>
    </dgm:pt>
    <dgm:pt modelId="{D004BE1F-BB02-459A-B829-4A0A19B83869}" type="sibTrans" cxnId="{2D562639-59C3-42DA-B7B7-08BE062B9D32}">
      <dgm:prSet/>
      <dgm:spPr/>
      <dgm:t>
        <a:bodyPr/>
        <a:lstStyle/>
        <a:p>
          <a:endParaRPr lang="en-US"/>
        </a:p>
      </dgm:t>
    </dgm:pt>
    <dgm:pt modelId="{11043390-0AFD-447A-8D9F-718861D738A9}">
      <dgm:prSet custT="1"/>
      <dgm:spPr/>
      <dgm:t>
        <a:bodyPr/>
        <a:lstStyle/>
        <a:p>
          <a:r>
            <a:rPr lang="sk-SK" sz="1600" dirty="0"/>
            <a:t>Lehota na vyjadrenie: </a:t>
          </a:r>
          <a:r>
            <a:rPr lang="sk-SK" sz="1600" b="1" dirty="0"/>
            <a:t>min. 5 pracovných dní</a:t>
          </a:r>
          <a:r>
            <a:rPr lang="sk-SK" sz="1600" dirty="0"/>
            <a:t> od doručenia výzvy.</a:t>
          </a:r>
          <a:endParaRPr lang="en-US" sz="1600" dirty="0"/>
        </a:p>
      </dgm:t>
    </dgm:pt>
    <dgm:pt modelId="{CAC7E6B7-7A17-494A-9493-3365FD12A4B8}" type="parTrans" cxnId="{C66F80E7-604C-42FF-BCB2-49D80F6B79D3}">
      <dgm:prSet/>
      <dgm:spPr/>
      <dgm:t>
        <a:bodyPr/>
        <a:lstStyle/>
        <a:p>
          <a:endParaRPr lang="en-US"/>
        </a:p>
      </dgm:t>
    </dgm:pt>
    <dgm:pt modelId="{3E05DFA0-F61D-4B7B-B239-3161C2981B55}" type="sibTrans" cxnId="{C66F80E7-604C-42FF-BCB2-49D80F6B79D3}">
      <dgm:prSet/>
      <dgm:spPr/>
      <dgm:t>
        <a:bodyPr/>
        <a:lstStyle/>
        <a:p>
          <a:endParaRPr lang="en-US"/>
        </a:p>
      </dgm:t>
    </dgm:pt>
    <dgm:pt modelId="{A6692A02-597D-4A33-841D-42ADC0251CBB}">
      <dgm:prSet custT="1"/>
      <dgm:spPr/>
      <dgm:t>
        <a:bodyPr/>
        <a:lstStyle/>
        <a:p>
          <a:r>
            <a:rPr lang="sk-SK" sz="1400" dirty="0"/>
            <a:t>Výzva musí obsahovať </a:t>
          </a:r>
          <a:r>
            <a:rPr lang="sk-SK" sz="1400" b="1" dirty="0"/>
            <a:t>poučenie o následkoch</a:t>
          </a:r>
          <a:r>
            <a:rPr lang="sk-SK" sz="1400" dirty="0"/>
            <a:t> nedodržania lehoty.</a:t>
          </a:r>
          <a:endParaRPr lang="en-US" sz="1400" dirty="0"/>
        </a:p>
      </dgm:t>
    </dgm:pt>
    <dgm:pt modelId="{6C4BC50B-41C8-4554-B5A2-38D525EBBDE2}" type="parTrans" cxnId="{3DF343F8-36A2-4590-9096-185AD2422A51}">
      <dgm:prSet/>
      <dgm:spPr/>
      <dgm:t>
        <a:bodyPr/>
        <a:lstStyle/>
        <a:p>
          <a:endParaRPr lang="en-US"/>
        </a:p>
      </dgm:t>
    </dgm:pt>
    <dgm:pt modelId="{9BECA525-5807-4631-A21D-8E3069090498}" type="sibTrans" cxnId="{3DF343F8-36A2-4590-9096-185AD2422A51}">
      <dgm:prSet/>
      <dgm:spPr/>
      <dgm:t>
        <a:bodyPr/>
        <a:lstStyle/>
        <a:p>
          <a:endParaRPr lang="en-US"/>
        </a:p>
      </dgm:t>
    </dgm:pt>
    <dgm:pt modelId="{BAE5C703-8177-4FB5-A10D-8E40829FC0FF}">
      <dgm:prSet custT="1"/>
      <dgm:spPr/>
      <dgm:t>
        <a:bodyPr/>
        <a:lstStyle/>
        <a:p>
          <a:r>
            <a:rPr lang="sk-SK" sz="1400" b="1" dirty="0"/>
            <a:t>Forma podania (§ 25 ods. 2) </a:t>
          </a:r>
          <a:endParaRPr lang="en-US" sz="1400" b="1" dirty="0"/>
        </a:p>
      </dgm:t>
    </dgm:pt>
    <dgm:pt modelId="{691B5A28-36F0-4338-A4B7-9D4DB868D0E0}" type="parTrans" cxnId="{A05DFEA4-8F23-421E-BA24-888411159FE3}">
      <dgm:prSet/>
      <dgm:spPr/>
      <dgm:t>
        <a:bodyPr/>
        <a:lstStyle/>
        <a:p>
          <a:endParaRPr lang="en-US"/>
        </a:p>
      </dgm:t>
    </dgm:pt>
    <dgm:pt modelId="{F14F8DE9-8021-4F21-AF22-C0457AC11757}" type="sibTrans" cxnId="{A05DFEA4-8F23-421E-BA24-888411159FE3}">
      <dgm:prSet/>
      <dgm:spPr/>
      <dgm:t>
        <a:bodyPr/>
        <a:lstStyle/>
        <a:p>
          <a:endParaRPr lang="en-US"/>
        </a:p>
      </dgm:t>
    </dgm:pt>
    <dgm:pt modelId="{76912448-2A95-447D-A7B6-88AB3C1FBB1D}">
      <dgm:prSet custT="1"/>
      <dgm:spPr/>
      <dgm:t>
        <a:bodyPr/>
        <a:lstStyle/>
        <a:p>
          <a:r>
            <a:rPr lang="sk-SK" sz="1400" dirty="0"/>
            <a:t>Žiadateľ podáva podanie </a:t>
          </a:r>
          <a:r>
            <a:rPr lang="sk-SK" sz="1400" b="1" dirty="0"/>
            <a:t>prostredníctvom ÚPVS</a:t>
          </a:r>
          <a:r>
            <a:rPr lang="sk-SK" sz="1400" dirty="0"/>
            <a:t>.</a:t>
          </a:r>
          <a:endParaRPr lang="en-US" sz="1400" dirty="0"/>
        </a:p>
      </dgm:t>
    </dgm:pt>
    <dgm:pt modelId="{2D251971-C962-4257-B312-32101040EC78}" type="parTrans" cxnId="{3C745394-9B1C-4970-94E2-3687A076CE4D}">
      <dgm:prSet/>
      <dgm:spPr/>
      <dgm:t>
        <a:bodyPr/>
        <a:lstStyle/>
        <a:p>
          <a:endParaRPr lang="en-US"/>
        </a:p>
      </dgm:t>
    </dgm:pt>
    <dgm:pt modelId="{4AF104B0-A353-4E8E-998D-8A6BB03ED8C5}" type="sibTrans" cxnId="{3C745394-9B1C-4970-94E2-3687A076CE4D}">
      <dgm:prSet/>
      <dgm:spPr/>
      <dgm:t>
        <a:bodyPr/>
        <a:lstStyle/>
        <a:p>
          <a:endParaRPr lang="en-US"/>
        </a:p>
      </dgm:t>
    </dgm:pt>
    <dgm:pt modelId="{8AB6CC8B-148A-421A-BCB8-4AD4B2E4BFAE}">
      <dgm:prSet custT="1"/>
      <dgm:spPr/>
      <dgm:t>
        <a:bodyPr/>
        <a:lstStyle/>
        <a:p>
          <a:r>
            <a:rPr lang="sk-SK" sz="1400" dirty="0"/>
            <a:t>Ak osobitný predpis vyžaduje formulár (napr. NV SR č. 120/2023 Z. z.), žiadosť možno podať </a:t>
          </a:r>
          <a:r>
            <a:rPr lang="sk-SK" sz="1400" b="1" dirty="0"/>
            <a:t>len týmto formulárom</a:t>
          </a:r>
          <a:r>
            <a:rPr lang="sk-SK" sz="1300" dirty="0"/>
            <a:t>.</a:t>
          </a:r>
          <a:endParaRPr lang="en-US" sz="1300" dirty="0"/>
        </a:p>
      </dgm:t>
    </dgm:pt>
    <dgm:pt modelId="{9B77613E-53F0-4559-B9AF-5560C8033270}" type="parTrans" cxnId="{80204AB6-E4E7-4DD7-97A8-9D09F426555C}">
      <dgm:prSet/>
      <dgm:spPr/>
      <dgm:t>
        <a:bodyPr/>
        <a:lstStyle/>
        <a:p>
          <a:endParaRPr lang="en-US"/>
        </a:p>
      </dgm:t>
    </dgm:pt>
    <dgm:pt modelId="{C453496A-6BE0-41E7-A508-CCB463425B90}" type="sibTrans" cxnId="{80204AB6-E4E7-4DD7-97A8-9D09F426555C}">
      <dgm:prSet/>
      <dgm:spPr/>
      <dgm:t>
        <a:bodyPr/>
        <a:lstStyle/>
        <a:p>
          <a:endParaRPr lang="en-US"/>
        </a:p>
      </dgm:t>
    </dgm:pt>
    <dgm:pt modelId="{6C313D03-999A-43B2-8FC0-9143B11828F1}">
      <dgm:prSet custT="1"/>
      <dgm:spPr/>
      <dgm:t>
        <a:bodyPr/>
        <a:lstStyle/>
        <a:p>
          <a:r>
            <a:rPr lang="sk-SK" sz="1400" dirty="0"/>
            <a:t>PPA môže vo výzve alebo osobitné predpisy môžu určiť </a:t>
          </a:r>
          <a:r>
            <a:rPr lang="sk-SK" sz="1400" b="1" dirty="0"/>
            <a:t>ďalšie podstatné náležitosti podania</a:t>
          </a:r>
          <a:r>
            <a:rPr lang="sk-SK" sz="1300" dirty="0"/>
            <a:t>.</a:t>
          </a:r>
          <a:endParaRPr lang="en-US" sz="1300" dirty="0"/>
        </a:p>
      </dgm:t>
    </dgm:pt>
    <dgm:pt modelId="{9279EE2F-B1D7-40D1-91BF-5BF8C0513317}" type="parTrans" cxnId="{3A4A7714-7031-4DA8-85FA-71ADEC5DC16C}">
      <dgm:prSet/>
      <dgm:spPr/>
      <dgm:t>
        <a:bodyPr/>
        <a:lstStyle/>
        <a:p>
          <a:endParaRPr lang="en-US"/>
        </a:p>
      </dgm:t>
    </dgm:pt>
    <dgm:pt modelId="{4BF417D7-B0F3-42B7-879D-F0DD35A3ACEF}" type="sibTrans" cxnId="{3A4A7714-7031-4DA8-85FA-71ADEC5DC16C}">
      <dgm:prSet/>
      <dgm:spPr/>
      <dgm:t>
        <a:bodyPr/>
        <a:lstStyle/>
        <a:p>
          <a:endParaRPr lang="en-US"/>
        </a:p>
      </dgm:t>
    </dgm:pt>
    <dgm:pt modelId="{6EA9762B-D6F2-4BCE-A35D-665BAB2700FD}">
      <dgm:prSet custT="1"/>
      <dgm:spPr/>
      <dgm:t>
        <a:bodyPr/>
        <a:lstStyle/>
        <a:p>
          <a:r>
            <a:rPr lang="sk-SK" sz="1400" b="1" dirty="0"/>
            <a:t>Oprava žiadosti (§ 25 ods. 4)</a:t>
          </a:r>
          <a:endParaRPr lang="en-US" sz="1400" dirty="0"/>
        </a:p>
      </dgm:t>
    </dgm:pt>
    <dgm:pt modelId="{0F54D5AC-2BD2-4DEE-B61F-6F2944206279}" type="parTrans" cxnId="{9FF6B6E2-167D-4C1F-ADD2-1B189627DDE8}">
      <dgm:prSet/>
      <dgm:spPr/>
      <dgm:t>
        <a:bodyPr/>
        <a:lstStyle/>
        <a:p>
          <a:endParaRPr lang="en-US"/>
        </a:p>
      </dgm:t>
    </dgm:pt>
    <dgm:pt modelId="{C52895BD-CA87-441A-843E-2867ED70DF79}" type="sibTrans" cxnId="{9FF6B6E2-167D-4C1F-ADD2-1B189627DDE8}">
      <dgm:prSet/>
      <dgm:spPr/>
      <dgm:t>
        <a:bodyPr/>
        <a:lstStyle/>
        <a:p>
          <a:endParaRPr lang="en-US"/>
        </a:p>
      </dgm:t>
    </dgm:pt>
    <dgm:pt modelId="{1C63A1B9-46F1-4BBB-B1FC-66F09F116216}">
      <dgm:prSet custT="1"/>
      <dgm:spPr/>
      <dgm:t>
        <a:bodyPr/>
        <a:lstStyle/>
        <a:p>
          <a:r>
            <a:rPr lang="sk-SK" sz="1400" dirty="0"/>
            <a:t>PPA je oprávnená </a:t>
          </a:r>
          <a:r>
            <a:rPr lang="sk-SK" sz="1400" b="1" dirty="0"/>
            <a:t>opraviť žiadosť o priame podpory</a:t>
          </a:r>
          <a:r>
            <a:rPr lang="sk-SK" sz="1400" dirty="0"/>
            <a:t> podľa čl. 59 ods. 6 nariadenia (EÚ) 2021/2116.</a:t>
          </a:r>
          <a:endParaRPr lang="en-US" sz="1400" dirty="0"/>
        </a:p>
      </dgm:t>
    </dgm:pt>
    <dgm:pt modelId="{C24122A1-7292-4747-B43E-98DEE1645748}" type="parTrans" cxnId="{BA2DBB45-02E4-4584-96FC-4BEB8ADE6BB6}">
      <dgm:prSet/>
      <dgm:spPr/>
      <dgm:t>
        <a:bodyPr/>
        <a:lstStyle/>
        <a:p>
          <a:endParaRPr lang="en-US"/>
        </a:p>
      </dgm:t>
    </dgm:pt>
    <dgm:pt modelId="{2FE771CA-4293-43C3-98FC-E03C9B05418A}" type="sibTrans" cxnId="{BA2DBB45-02E4-4584-96FC-4BEB8ADE6BB6}">
      <dgm:prSet/>
      <dgm:spPr/>
      <dgm:t>
        <a:bodyPr/>
        <a:lstStyle/>
        <a:p>
          <a:endParaRPr lang="en-US"/>
        </a:p>
      </dgm:t>
    </dgm:pt>
    <dgm:pt modelId="{C3265771-FCC9-4F6B-B1C4-9BE7F5C23B5B}" type="pres">
      <dgm:prSet presAssocID="{AFA93578-168D-4186-8FF6-871492A02C8C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sk-SK"/>
        </a:p>
      </dgm:t>
    </dgm:pt>
    <dgm:pt modelId="{637A61B9-5C11-45FE-9DF0-446A7B5FB7E0}" type="pres">
      <dgm:prSet presAssocID="{BAE5C703-8177-4FB5-A10D-8E40829FC0FF}" presName="node" presStyleLbl="node1" presStyleIdx="0" presStyleCnt="10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ADB713E6-8238-4FDE-B705-7CEBA92DD80B}" type="pres">
      <dgm:prSet presAssocID="{F14F8DE9-8021-4F21-AF22-C0457AC11757}" presName="sibTrans" presStyleLbl="sibTrans1D1" presStyleIdx="0" presStyleCnt="9"/>
      <dgm:spPr/>
      <dgm:t>
        <a:bodyPr/>
        <a:lstStyle/>
        <a:p>
          <a:endParaRPr lang="sk-SK"/>
        </a:p>
      </dgm:t>
    </dgm:pt>
    <dgm:pt modelId="{731DA880-FA40-424C-8561-F76E52BB71A0}" type="pres">
      <dgm:prSet presAssocID="{F14F8DE9-8021-4F21-AF22-C0457AC11757}" presName="connectorText" presStyleLbl="sibTrans1D1" presStyleIdx="0" presStyleCnt="9"/>
      <dgm:spPr/>
      <dgm:t>
        <a:bodyPr/>
        <a:lstStyle/>
        <a:p>
          <a:endParaRPr lang="sk-SK"/>
        </a:p>
      </dgm:t>
    </dgm:pt>
    <dgm:pt modelId="{AFACE86A-6F1E-4A4A-9BC5-596D418C176A}" type="pres">
      <dgm:prSet presAssocID="{76912448-2A95-447D-A7B6-88AB3C1FBB1D}" presName="node" presStyleLbl="node1" presStyleIdx="1" presStyleCnt="10" custLinFactNeighborX="-1362" custLinFactNeighborY="-2270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263CDD9B-56BE-4708-A345-B3760BCAE2CD}" type="pres">
      <dgm:prSet presAssocID="{4AF104B0-A353-4E8E-998D-8A6BB03ED8C5}" presName="sibTrans" presStyleLbl="sibTrans1D1" presStyleIdx="1" presStyleCnt="9"/>
      <dgm:spPr/>
      <dgm:t>
        <a:bodyPr/>
        <a:lstStyle/>
        <a:p>
          <a:endParaRPr lang="sk-SK"/>
        </a:p>
      </dgm:t>
    </dgm:pt>
    <dgm:pt modelId="{37978846-BC71-46E9-AC6F-63993C0B8322}" type="pres">
      <dgm:prSet presAssocID="{4AF104B0-A353-4E8E-998D-8A6BB03ED8C5}" presName="connectorText" presStyleLbl="sibTrans1D1" presStyleIdx="1" presStyleCnt="9"/>
      <dgm:spPr/>
      <dgm:t>
        <a:bodyPr/>
        <a:lstStyle/>
        <a:p>
          <a:endParaRPr lang="sk-SK"/>
        </a:p>
      </dgm:t>
    </dgm:pt>
    <dgm:pt modelId="{EA21AC17-74AD-4962-A36D-91621ABA51A3}" type="pres">
      <dgm:prSet presAssocID="{8AB6CC8B-148A-421A-BCB8-4AD4B2E4BFAE}" presName="node" presStyleLbl="node1" presStyleIdx="2" presStyleCnt="10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E907806C-66FB-40A2-A40B-C0331BF8F428}" type="pres">
      <dgm:prSet presAssocID="{C453496A-6BE0-41E7-A508-CCB463425B90}" presName="sibTrans" presStyleLbl="sibTrans1D1" presStyleIdx="2" presStyleCnt="9"/>
      <dgm:spPr/>
      <dgm:t>
        <a:bodyPr/>
        <a:lstStyle/>
        <a:p>
          <a:endParaRPr lang="sk-SK"/>
        </a:p>
      </dgm:t>
    </dgm:pt>
    <dgm:pt modelId="{F89F3F9C-D9DE-420D-8FA6-FEBCC11C1617}" type="pres">
      <dgm:prSet presAssocID="{C453496A-6BE0-41E7-A508-CCB463425B90}" presName="connectorText" presStyleLbl="sibTrans1D1" presStyleIdx="2" presStyleCnt="9"/>
      <dgm:spPr/>
      <dgm:t>
        <a:bodyPr/>
        <a:lstStyle/>
        <a:p>
          <a:endParaRPr lang="sk-SK"/>
        </a:p>
      </dgm:t>
    </dgm:pt>
    <dgm:pt modelId="{B8BE3156-619E-4AF6-8C7C-97005982DC75}" type="pres">
      <dgm:prSet presAssocID="{6C313D03-999A-43B2-8FC0-9143B11828F1}" presName="node" presStyleLbl="node1" presStyleIdx="3" presStyleCnt="10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3AA4313F-D1D0-4064-968F-0FD1FAE0C4C6}" type="pres">
      <dgm:prSet presAssocID="{4BF417D7-B0F3-42B7-879D-F0DD35A3ACEF}" presName="sibTrans" presStyleLbl="sibTrans1D1" presStyleIdx="3" presStyleCnt="9"/>
      <dgm:spPr/>
      <dgm:t>
        <a:bodyPr/>
        <a:lstStyle/>
        <a:p>
          <a:endParaRPr lang="sk-SK"/>
        </a:p>
      </dgm:t>
    </dgm:pt>
    <dgm:pt modelId="{2163520B-AC7D-454C-BD64-EADB48BD3F8A}" type="pres">
      <dgm:prSet presAssocID="{4BF417D7-B0F3-42B7-879D-F0DD35A3ACEF}" presName="connectorText" presStyleLbl="sibTrans1D1" presStyleIdx="3" presStyleCnt="9"/>
      <dgm:spPr/>
      <dgm:t>
        <a:bodyPr/>
        <a:lstStyle/>
        <a:p>
          <a:endParaRPr lang="sk-SK"/>
        </a:p>
      </dgm:t>
    </dgm:pt>
    <dgm:pt modelId="{9D14BFEB-DEAA-4C00-969E-9417833068CA}" type="pres">
      <dgm:prSet presAssocID="{07FB23FF-6335-4388-AD75-BA3BA1DEBE5C}" presName="node" presStyleLbl="node1" presStyleIdx="4" presStyleCnt="10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93F34D2E-2363-49FC-8CB7-96BA92C676FB}" type="pres">
      <dgm:prSet presAssocID="{1A378474-0FF4-4E34-B289-D301D6A07CA8}" presName="sibTrans" presStyleLbl="sibTrans1D1" presStyleIdx="4" presStyleCnt="9"/>
      <dgm:spPr/>
      <dgm:t>
        <a:bodyPr/>
        <a:lstStyle/>
        <a:p>
          <a:endParaRPr lang="sk-SK"/>
        </a:p>
      </dgm:t>
    </dgm:pt>
    <dgm:pt modelId="{5047C606-33EC-421A-B381-58CE35542F1C}" type="pres">
      <dgm:prSet presAssocID="{1A378474-0FF4-4E34-B289-D301D6A07CA8}" presName="connectorText" presStyleLbl="sibTrans1D1" presStyleIdx="4" presStyleCnt="9"/>
      <dgm:spPr/>
      <dgm:t>
        <a:bodyPr/>
        <a:lstStyle/>
        <a:p>
          <a:endParaRPr lang="sk-SK"/>
        </a:p>
      </dgm:t>
    </dgm:pt>
    <dgm:pt modelId="{0B49F4E7-2988-42DB-86F6-20599797AE43}" type="pres">
      <dgm:prSet presAssocID="{066618F4-CC45-4FB0-B515-2B97280E3CB1}" presName="node" presStyleLbl="node1" presStyleIdx="5" presStyleCnt="10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57E9871A-412A-4306-BB48-C5E04A4F518A}" type="pres">
      <dgm:prSet presAssocID="{D004BE1F-BB02-459A-B829-4A0A19B83869}" presName="sibTrans" presStyleLbl="sibTrans1D1" presStyleIdx="5" presStyleCnt="9"/>
      <dgm:spPr/>
      <dgm:t>
        <a:bodyPr/>
        <a:lstStyle/>
        <a:p>
          <a:endParaRPr lang="sk-SK"/>
        </a:p>
      </dgm:t>
    </dgm:pt>
    <dgm:pt modelId="{17219563-2118-4D93-B11A-E84CA8F12208}" type="pres">
      <dgm:prSet presAssocID="{D004BE1F-BB02-459A-B829-4A0A19B83869}" presName="connectorText" presStyleLbl="sibTrans1D1" presStyleIdx="5" presStyleCnt="9"/>
      <dgm:spPr/>
      <dgm:t>
        <a:bodyPr/>
        <a:lstStyle/>
        <a:p>
          <a:endParaRPr lang="sk-SK"/>
        </a:p>
      </dgm:t>
    </dgm:pt>
    <dgm:pt modelId="{708F2002-B073-40F4-931D-F1711B7725D9}" type="pres">
      <dgm:prSet presAssocID="{A6692A02-597D-4A33-841D-42ADC0251CBB}" presName="node" presStyleLbl="node1" presStyleIdx="6" presStyleCnt="10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58F4E16C-440D-4B77-B20E-F16394E6DDA1}" type="pres">
      <dgm:prSet presAssocID="{9BECA525-5807-4631-A21D-8E3069090498}" presName="sibTrans" presStyleLbl="sibTrans1D1" presStyleIdx="6" presStyleCnt="9"/>
      <dgm:spPr/>
      <dgm:t>
        <a:bodyPr/>
        <a:lstStyle/>
        <a:p>
          <a:endParaRPr lang="sk-SK"/>
        </a:p>
      </dgm:t>
    </dgm:pt>
    <dgm:pt modelId="{CEA2A1B7-780E-4950-8A5D-806E399B3392}" type="pres">
      <dgm:prSet presAssocID="{9BECA525-5807-4631-A21D-8E3069090498}" presName="connectorText" presStyleLbl="sibTrans1D1" presStyleIdx="6" presStyleCnt="9"/>
      <dgm:spPr/>
      <dgm:t>
        <a:bodyPr/>
        <a:lstStyle/>
        <a:p>
          <a:endParaRPr lang="sk-SK"/>
        </a:p>
      </dgm:t>
    </dgm:pt>
    <dgm:pt modelId="{5A6100E7-6794-48AF-89E4-8B08AF370C9F}" type="pres">
      <dgm:prSet presAssocID="{11043390-0AFD-447A-8D9F-718861D738A9}" presName="node" presStyleLbl="node1" presStyleIdx="7" presStyleCnt="10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A22111CB-3BCB-4029-BFFE-1B5F99CC94BB}" type="pres">
      <dgm:prSet presAssocID="{3E05DFA0-F61D-4B7B-B239-3161C2981B55}" presName="sibTrans" presStyleLbl="sibTrans1D1" presStyleIdx="7" presStyleCnt="9"/>
      <dgm:spPr/>
      <dgm:t>
        <a:bodyPr/>
        <a:lstStyle/>
        <a:p>
          <a:endParaRPr lang="sk-SK"/>
        </a:p>
      </dgm:t>
    </dgm:pt>
    <dgm:pt modelId="{2A18B90A-692F-4480-9986-D101F7EB4C6B}" type="pres">
      <dgm:prSet presAssocID="{3E05DFA0-F61D-4B7B-B239-3161C2981B55}" presName="connectorText" presStyleLbl="sibTrans1D1" presStyleIdx="7" presStyleCnt="9"/>
      <dgm:spPr/>
      <dgm:t>
        <a:bodyPr/>
        <a:lstStyle/>
        <a:p>
          <a:endParaRPr lang="sk-SK"/>
        </a:p>
      </dgm:t>
    </dgm:pt>
    <dgm:pt modelId="{AB3E9748-E4FA-407C-995D-00A97AF50521}" type="pres">
      <dgm:prSet presAssocID="{6EA9762B-D6F2-4BCE-A35D-665BAB2700FD}" presName="node" presStyleLbl="node1" presStyleIdx="8" presStyleCnt="10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6F01A7D4-26C2-40E5-A008-58501983A1E9}" type="pres">
      <dgm:prSet presAssocID="{C52895BD-CA87-441A-843E-2867ED70DF79}" presName="sibTrans" presStyleLbl="sibTrans1D1" presStyleIdx="8" presStyleCnt="9"/>
      <dgm:spPr/>
      <dgm:t>
        <a:bodyPr/>
        <a:lstStyle/>
        <a:p>
          <a:endParaRPr lang="sk-SK"/>
        </a:p>
      </dgm:t>
    </dgm:pt>
    <dgm:pt modelId="{6BA1869A-310E-4E9B-B808-CC81B1A93AA4}" type="pres">
      <dgm:prSet presAssocID="{C52895BD-CA87-441A-843E-2867ED70DF79}" presName="connectorText" presStyleLbl="sibTrans1D1" presStyleIdx="8" presStyleCnt="9"/>
      <dgm:spPr/>
      <dgm:t>
        <a:bodyPr/>
        <a:lstStyle/>
        <a:p>
          <a:endParaRPr lang="sk-SK"/>
        </a:p>
      </dgm:t>
    </dgm:pt>
    <dgm:pt modelId="{0A850BE8-BC42-4204-AA20-796EB46ECF1F}" type="pres">
      <dgm:prSet presAssocID="{1C63A1B9-46F1-4BBB-B1FC-66F09F116216}" presName="node" presStyleLbl="node1" presStyleIdx="9" presStyleCnt="10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</dgm:ptLst>
  <dgm:cxnLst>
    <dgm:cxn modelId="{CA06BF4C-0AD7-4BF0-9BE2-274E3415080C}" type="presOf" srcId="{4AF104B0-A353-4E8E-998D-8A6BB03ED8C5}" destId="{263CDD9B-56BE-4708-A345-B3760BCAE2CD}" srcOrd="0" destOrd="0" presId="urn:microsoft.com/office/officeart/2016/7/layout/RepeatingBendingProcessNew"/>
    <dgm:cxn modelId="{31017E2E-5DAB-4901-8396-2976FC7D6876}" type="presOf" srcId="{9BECA525-5807-4631-A21D-8E3069090498}" destId="{CEA2A1B7-780E-4950-8A5D-806E399B3392}" srcOrd="1" destOrd="0" presId="urn:microsoft.com/office/officeart/2016/7/layout/RepeatingBendingProcessNew"/>
    <dgm:cxn modelId="{E534ED57-B2DE-41B7-A286-48FA11D6A166}" type="presOf" srcId="{6EA9762B-D6F2-4BCE-A35D-665BAB2700FD}" destId="{AB3E9748-E4FA-407C-995D-00A97AF50521}" srcOrd="0" destOrd="0" presId="urn:microsoft.com/office/officeart/2016/7/layout/RepeatingBendingProcessNew"/>
    <dgm:cxn modelId="{5B9423E7-564B-4CBE-86C9-26BF737EBC23}" type="presOf" srcId="{D004BE1F-BB02-459A-B829-4A0A19B83869}" destId="{57E9871A-412A-4306-BB48-C5E04A4F518A}" srcOrd="0" destOrd="0" presId="urn:microsoft.com/office/officeart/2016/7/layout/RepeatingBendingProcessNew"/>
    <dgm:cxn modelId="{F9F2DFA8-DB1F-440E-A00A-38469A93CEAB}" type="presOf" srcId="{76912448-2A95-447D-A7B6-88AB3C1FBB1D}" destId="{AFACE86A-6F1E-4A4A-9BC5-596D418C176A}" srcOrd="0" destOrd="0" presId="urn:microsoft.com/office/officeart/2016/7/layout/RepeatingBendingProcessNew"/>
    <dgm:cxn modelId="{3E4A0A11-93FA-4DA4-9F9C-172B3EC1BE8A}" srcId="{AFA93578-168D-4186-8FF6-871492A02C8C}" destId="{07FB23FF-6335-4388-AD75-BA3BA1DEBE5C}" srcOrd="4" destOrd="0" parTransId="{D1005DA5-61D8-41F4-B1EE-FC878B802E0E}" sibTransId="{1A378474-0FF4-4E34-B289-D301D6A07CA8}"/>
    <dgm:cxn modelId="{BA2DBB45-02E4-4584-96FC-4BEB8ADE6BB6}" srcId="{AFA93578-168D-4186-8FF6-871492A02C8C}" destId="{1C63A1B9-46F1-4BBB-B1FC-66F09F116216}" srcOrd="9" destOrd="0" parTransId="{C24122A1-7292-4747-B43E-98DEE1645748}" sibTransId="{2FE771CA-4293-43C3-98FC-E03C9B05418A}"/>
    <dgm:cxn modelId="{A283479C-4699-483B-836E-52DBEF6FBF37}" type="presOf" srcId="{BAE5C703-8177-4FB5-A10D-8E40829FC0FF}" destId="{637A61B9-5C11-45FE-9DF0-446A7B5FB7E0}" srcOrd="0" destOrd="0" presId="urn:microsoft.com/office/officeart/2016/7/layout/RepeatingBendingProcessNew"/>
    <dgm:cxn modelId="{C01E7978-555E-4F9D-92B9-45D473EF2C88}" type="presOf" srcId="{C453496A-6BE0-41E7-A508-CCB463425B90}" destId="{F89F3F9C-D9DE-420D-8FA6-FEBCC11C1617}" srcOrd="1" destOrd="0" presId="urn:microsoft.com/office/officeart/2016/7/layout/RepeatingBendingProcessNew"/>
    <dgm:cxn modelId="{E56A0AFB-681C-4E0B-855F-55F936D3C77C}" type="presOf" srcId="{066618F4-CC45-4FB0-B515-2B97280E3CB1}" destId="{0B49F4E7-2988-42DB-86F6-20599797AE43}" srcOrd="0" destOrd="0" presId="urn:microsoft.com/office/officeart/2016/7/layout/RepeatingBendingProcessNew"/>
    <dgm:cxn modelId="{7340AB44-7032-4112-9ACB-F9FC86F0397F}" type="presOf" srcId="{F14F8DE9-8021-4F21-AF22-C0457AC11757}" destId="{731DA880-FA40-424C-8561-F76E52BB71A0}" srcOrd="1" destOrd="0" presId="urn:microsoft.com/office/officeart/2016/7/layout/RepeatingBendingProcessNew"/>
    <dgm:cxn modelId="{3DF343F8-36A2-4590-9096-185AD2422A51}" srcId="{AFA93578-168D-4186-8FF6-871492A02C8C}" destId="{A6692A02-597D-4A33-841D-42ADC0251CBB}" srcOrd="6" destOrd="0" parTransId="{6C4BC50B-41C8-4554-B5A2-38D525EBBDE2}" sibTransId="{9BECA525-5807-4631-A21D-8E3069090498}"/>
    <dgm:cxn modelId="{55B84010-509A-46CF-BCE3-D9CDD1D7B20E}" type="presOf" srcId="{C52895BD-CA87-441A-843E-2867ED70DF79}" destId="{6BA1869A-310E-4E9B-B808-CC81B1A93AA4}" srcOrd="1" destOrd="0" presId="urn:microsoft.com/office/officeart/2016/7/layout/RepeatingBendingProcessNew"/>
    <dgm:cxn modelId="{2D562639-59C3-42DA-B7B7-08BE062B9D32}" srcId="{AFA93578-168D-4186-8FF6-871492A02C8C}" destId="{066618F4-CC45-4FB0-B515-2B97280E3CB1}" srcOrd="5" destOrd="0" parTransId="{1675A810-4AD5-484D-9FCA-D9491815382D}" sibTransId="{D004BE1F-BB02-459A-B829-4A0A19B83869}"/>
    <dgm:cxn modelId="{C66F80E7-604C-42FF-BCB2-49D80F6B79D3}" srcId="{AFA93578-168D-4186-8FF6-871492A02C8C}" destId="{11043390-0AFD-447A-8D9F-718861D738A9}" srcOrd="7" destOrd="0" parTransId="{CAC7E6B7-7A17-494A-9493-3365FD12A4B8}" sibTransId="{3E05DFA0-F61D-4B7B-B239-3161C2981B55}"/>
    <dgm:cxn modelId="{CC046367-208D-4EDA-9067-3B2FA5E6A1F6}" type="presOf" srcId="{4BF417D7-B0F3-42B7-879D-F0DD35A3ACEF}" destId="{2163520B-AC7D-454C-BD64-EADB48BD3F8A}" srcOrd="1" destOrd="0" presId="urn:microsoft.com/office/officeart/2016/7/layout/RepeatingBendingProcessNew"/>
    <dgm:cxn modelId="{3C745394-9B1C-4970-94E2-3687A076CE4D}" srcId="{AFA93578-168D-4186-8FF6-871492A02C8C}" destId="{76912448-2A95-447D-A7B6-88AB3C1FBB1D}" srcOrd="1" destOrd="0" parTransId="{2D251971-C962-4257-B312-32101040EC78}" sibTransId="{4AF104B0-A353-4E8E-998D-8A6BB03ED8C5}"/>
    <dgm:cxn modelId="{80204AB6-E4E7-4DD7-97A8-9D09F426555C}" srcId="{AFA93578-168D-4186-8FF6-871492A02C8C}" destId="{8AB6CC8B-148A-421A-BCB8-4AD4B2E4BFAE}" srcOrd="2" destOrd="0" parTransId="{9B77613E-53F0-4559-B9AF-5560C8033270}" sibTransId="{C453496A-6BE0-41E7-A508-CCB463425B90}"/>
    <dgm:cxn modelId="{66A86D43-DA8E-44FB-B3B5-FAEEB8FBBF60}" type="presOf" srcId="{D004BE1F-BB02-459A-B829-4A0A19B83869}" destId="{17219563-2118-4D93-B11A-E84CA8F12208}" srcOrd="1" destOrd="0" presId="urn:microsoft.com/office/officeart/2016/7/layout/RepeatingBendingProcessNew"/>
    <dgm:cxn modelId="{F766C6F1-C4C6-443C-A4D5-F6624D435A62}" type="presOf" srcId="{C52895BD-CA87-441A-843E-2867ED70DF79}" destId="{6F01A7D4-26C2-40E5-A008-58501983A1E9}" srcOrd="0" destOrd="0" presId="urn:microsoft.com/office/officeart/2016/7/layout/RepeatingBendingProcessNew"/>
    <dgm:cxn modelId="{13D3FE0A-F1B9-42C5-9973-09DC5B550E8D}" type="presOf" srcId="{4BF417D7-B0F3-42B7-879D-F0DD35A3ACEF}" destId="{3AA4313F-D1D0-4064-968F-0FD1FAE0C4C6}" srcOrd="0" destOrd="0" presId="urn:microsoft.com/office/officeart/2016/7/layout/RepeatingBendingProcessNew"/>
    <dgm:cxn modelId="{AA1A110B-3993-4350-865D-B235CFEE7F69}" type="presOf" srcId="{A6692A02-597D-4A33-841D-42ADC0251CBB}" destId="{708F2002-B073-40F4-931D-F1711B7725D9}" srcOrd="0" destOrd="0" presId="urn:microsoft.com/office/officeart/2016/7/layout/RepeatingBendingProcessNew"/>
    <dgm:cxn modelId="{49A6AB58-811C-4EBF-9574-2BDBAE6AEF6D}" type="presOf" srcId="{1A378474-0FF4-4E34-B289-D301D6A07CA8}" destId="{93F34D2E-2363-49FC-8CB7-96BA92C676FB}" srcOrd="0" destOrd="0" presId="urn:microsoft.com/office/officeart/2016/7/layout/RepeatingBendingProcessNew"/>
    <dgm:cxn modelId="{90C312C5-142F-4C97-8A10-A36B8E10E343}" type="presOf" srcId="{07FB23FF-6335-4388-AD75-BA3BA1DEBE5C}" destId="{9D14BFEB-DEAA-4C00-969E-9417833068CA}" srcOrd="0" destOrd="0" presId="urn:microsoft.com/office/officeart/2016/7/layout/RepeatingBendingProcessNew"/>
    <dgm:cxn modelId="{BDA01B91-FE8A-4188-B2C0-B5D1B605FF14}" type="presOf" srcId="{6C313D03-999A-43B2-8FC0-9143B11828F1}" destId="{B8BE3156-619E-4AF6-8C7C-97005982DC75}" srcOrd="0" destOrd="0" presId="urn:microsoft.com/office/officeart/2016/7/layout/RepeatingBendingProcessNew"/>
    <dgm:cxn modelId="{91CA8F93-2C59-4ABD-A790-679C95E678E1}" type="presOf" srcId="{3E05DFA0-F61D-4B7B-B239-3161C2981B55}" destId="{A22111CB-3BCB-4029-BFFE-1B5F99CC94BB}" srcOrd="0" destOrd="0" presId="urn:microsoft.com/office/officeart/2016/7/layout/RepeatingBendingProcessNew"/>
    <dgm:cxn modelId="{9FF6B6E2-167D-4C1F-ADD2-1B189627DDE8}" srcId="{AFA93578-168D-4186-8FF6-871492A02C8C}" destId="{6EA9762B-D6F2-4BCE-A35D-665BAB2700FD}" srcOrd="8" destOrd="0" parTransId="{0F54D5AC-2BD2-4DEE-B61F-6F2944206279}" sibTransId="{C52895BD-CA87-441A-843E-2867ED70DF79}"/>
    <dgm:cxn modelId="{96330001-5727-4F07-8B67-B3D0F12CB2CF}" type="presOf" srcId="{1C63A1B9-46F1-4BBB-B1FC-66F09F116216}" destId="{0A850BE8-BC42-4204-AA20-796EB46ECF1F}" srcOrd="0" destOrd="0" presId="urn:microsoft.com/office/officeart/2016/7/layout/RepeatingBendingProcessNew"/>
    <dgm:cxn modelId="{EF44C822-971C-4F54-95E4-6AEF95597AA4}" type="presOf" srcId="{C453496A-6BE0-41E7-A508-CCB463425B90}" destId="{E907806C-66FB-40A2-A40B-C0331BF8F428}" srcOrd="0" destOrd="0" presId="urn:microsoft.com/office/officeart/2016/7/layout/RepeatingBendingProcessNew"/>
    <dgm:cxn modelId="{1D462CAF-6A97-4D3B-A020-EFE9FAB38DC5}" type="presOf" srcId="{11043390-0AFD-447A-8D9F-718861D738A9}" destId="{5A6100E7-6794-48AF-89E4-8B08AF370C9F}" srcOrd="0" destOrd="0" presId="urn:microsoft.com/office/officeart/2016/7/layout/RepeatingBendingProcessNew"/>
    <dgm:cxn modelId="{64CC3C08-82C8-41C0-A388-D81DEACF69A4}" type="presOf" srcId="{F14F8DE9-8021-4F21-AF22-C0457AC11757}" destId="{ADB713E6-8238-4FDE-B705-7CEBA92DD80B}" srcOrd="0" destOrd="0" presId="urn:microsoft.com/office/officeart/2016/7/layout/RepeatingBendingProcessNew"/>
    <dgm:cxn modelId="{A05DFEA4-8F23-421E-BA24-888411159FE3}" srcId="{AFA93578-168D-4186-8FF6-871492A02C8C}" destId="{BAE5C703-8177-4FB5-A10D-8E40829FC0FF}" srcOrd="0" destOrd="0" parTransId="{691B5A28-36F0-4338-A4B7-9D4DB868D0E0}" sibTransId="{F14F8DE9-8021-4F21-AF22-C0457AC11757}"/>
    <dgm:cxn modelId="{5ED461EB-B3D1-49FB-B864-F2A93748C4D9}" type="presOf" srcId="{1A378474-0FF4-4E34-B289-D301D6A07CA8}" destId="{5047C606-33EC-421A-B381-58CE35542F1C}" srcOrd="1" destOrd="0" presId="urn:microsoft.com/office/officeart/2016/7/layout/RepeatingBendingProcessNew"/>
    <dgm:cxn modelId="{3A4A7714-7031-4DA8-85FA-71ADEC5DC16C}" srcId="{AFA93578-168D-4186-8FF6-871492A02C8C}" destId="{6C313D03-999A-43B2-8FC0-9143B11828F1}" srcOrd="3" destOrd="0" parTransId="{9279EE2F-B1D7-40D1-91BF-5BF8C0513317}" sibTransId="{4BF417D7-B0F3-42B7-879D-F0DD35A3ACEF}"/>
    <dgm:cxn modelId="{B8BAC066-D017-4178-98A7-B947EDEDAB3F}" type="presOf" srcId="{AFA93578-168D-4186-8FF6-871492A02C8C}" destId="{C3265771-FCC9-4F6B-B1C4-9BE7F5C23B5B}" srcOrd="0" destOrd="0" presId="urn:microsoft.com/office/officeart/2016/7/layout/RepeatingBendingProcessNew"/>
    <dgm:cxn modelId="{6AFD3AF7-F5AF-433E-9996-150DB667CD8C}" type="presOf" srcId="{4AF104B0-A353-4E8E-998D-8A6BB03ED8C5}" destId="{37978846-BC71-46E9-AC6F-63993C0B8322}" srcOrd="1" destOrd="0" presId="urn:microsoft.com/office/officeart/2016/7/layout/RepeatingBendingProcessNew"/>
    <dgm:cxn modelId="{F5C83F53-4004-4DE9-B84D-BC49339750E7}" type="presOf" srcId="{9BECA525-5807-4631-A21D-8E3069090498}" destId="{58F4E16C-440D-4B77-B20E-F16394E6DDA1}" srcOrd="0" destOrd="0" presId="urn:microsoft.com/office/officeart/2016/7/layout/RepeatingBendingProcessNew"/>
    <dgm:cxn modelId="{80D90F50-A56F-4684-AD00-078387FA689C}" type="presOf" srcId="{8AB6CC8B-148A-421A-BCB8-4AD4B2E4BFAE}" destId="{EA21AC17-74AD-4962-A36D-91621ABA51A3}" srcOrd="0" destOrd="0" presId="urn:microsoft.com/office/officeart/2016/7/layout/RepeatingBendingProcessNew"/>
    <dgm:cxn modelId="{A72257AB-53FB-4E08-95D0-E3610AAD7EF5}" type="presOf" srcId="{3E05DFA0-F61D-4B7B-B239-3161C2981B55}" destId="{2A18B90A-692F-4480-9986-D101F7EB4C6B}" srcOrd="1" destOrd="0" presId="urn:microsoft.com/office/officeart/2016/7/layout/RepeatingBendingProcessNew"/>
    <dgm:cxn modelId="{3EFFB2C8-7EA7-491B-801F-4054361613D5}" type="presParOf" srcId="{C3265771-FCC9-4F6B-B1C4-9BE7F5C23B5B}" destId="{637A61B9-5C11-45FE-9DF0-446A7B5FB7E0}" srcOrd="0" destOrd="0" presId="urn:microsoft.com/office/officeart/2016/7/layout/RepeatingBendingProcessNew"/>
    <dgm:cxn modelId="{15446328-8C4B-484E-A361-3D7FCEF079AF}" type="presParOf" srcId="{C3265771-FCC9-4F6B-B1C4-9BE7F5C23B5B}" destId="{ADB713E6-8238-4FDE-B705-7CEBA92DD80B}" srcOrd="1" destOrd="0" presId="urn:microsoft.com/office/officeart/2016/7/layout/RepeatingBendingProcessNew"/>
    <dgm:cxn modelId="{31350F8F-6920-4FFE-8F04-4ECA951C02DB}" type="presParOf" srcId="{ADB713E6-8238-4FDE-B705-7CEBA92DD80B}" destId="{731DA880-FA40-424C-8561-F76E52BB71A0}" srcOrd="0" destOrd="0" presId="urn:microsoft.com/office/officeart/2016/7/layout/RepeatingBendingProcessNew"/>
    <dgm:cxn modelId="{5D6BC248-C97E-4C6A-B954-F0FCDD037948}" type="presParOf" srcId="{C3265771-FCC9-4F6B-B1C4-9BE7F5C23B5B}" destId="{AFACE86A-6F1E-4A4A-9BC5-596D418C176A}" srcOrd="2" destOrd="0" presId="urn:microsoft.com/office/officeart/2016/7/layout/RepeatingBendingProcessNew"/>
    <dgm:cxn modelId="{4DBE4B7D-3740-4DFF-A0A8-828528AC8E4E}" type="presParOf" srcId="{C3265771-FCC9-4F6B-B1C4-9BE7F5C23B5B}" destId="{263CDD9B-56BE-4708-A345-B3760BCAE2CD}" srcOrd="3" destOrd="0" presId="urn:microsoft.com/office/officeart/2016/7/layout/RepeatingBendingProcessNew"/>
    <dgm:cxn modelId="{08486801-1201-4F4E-B94E-6C9356FFDA90}" type="presParOf" srcId="{263CDD9B-56BE-4708-A345-B3760BCAE2CD}" destId="{37978846-BC71-46E9-AC6F-63993C0B8322}" srcOrd="0" destOrd="0" presId="urn:microsoft.com/office/officeart/2016/7/layout/RepeatingBendingProcessNew"/>
    <dgm:cxn modelId="{D875262F-7F12-4ED2-985D-C3FECB2AB4AB}" type="presParOf" srcId="{C3265771-FCC9-4F6B-B1C4-9BE7F5C23B5B}" destId="{EA21AC17-74AD-4962-A36D-91621ABA51A3}" srcOrd="4" destOrd="0" presId="urn:microsoft.com/office/officeart/2016/7/layout/RepeatingBendingProcessNew"/>
    <dgm:cxn modelId="{E69E1353-3298-4706-B174-9C34346ED875}" type="presParOf" srcId="{C3265771-FCC9-4F6B-B1C4-9BE7F5C23B5B}" destId="{E907806C-66FB-40A2-A40B-C0331BF8F428}" srcOrd="5" destOrd="0" presId="urn:microsoft.com/office/officeart/2016/7/layout/RepeatingBendingProcessNew"/>
    <dgm:cxn modelId="{EA5A5FD5-D5DD-4838-B15F-EC97BCB4211E}" type="presParOf" srcId="{E907806C-66FB-40A2-A40B-C0331BF8F428}" destId="{F89F3F9C-D9DE-420D-8FA6-FEBCC11C1617}" srcOrd="0" destOrd="0" presId="urn:microsoft.com/office/officeart/2016/7/layout/RepeatingBendingProcessNew"/>
    <dgm:cxn modelId="{6732C802-898B-4FD8-AC37-ADA4F0018931}" type="presParOf" srcId="{C3265771-FCC9-4F6B-B1C4-9BE7F5C23B5B}" destId="{B8BE3156-619E-4AF6-8C7C-97005982DC75}" srcOrd="6" destOrd="0" presId="urn:microsoft.com/office/officeart/2016/7/layout/RepeatingBendingProcessNew"/>
    <dgm:cxn modelId="{CF5E6EED-D209-4E1F-861A-CD512F49FD57}" type="presParOf" srcId="{C3265771-FCC9-4F6B-B1C4-9BE7F5C23B5B}" destId="{3AA4313F-D1D0-4064-968F-0FD1FAE0C4C6}" srcOrd="7" destOrd="0" presId="urn:microsoft.com/office/officeart/2016/7/layout/RepeatingBendingProcessNew"/>
    <dgm:cxn modelId="{D3FA3756-FBA8-4F4C-ABE6-F190DFB705A1}" type="presParOf" srcId="{3AA4313F-D1D0-4064-968F-0FD1FAE0C4C6}" destId="{2163520B-AC7D-454C-BD64-EADB48BD3F8A}" srcOrd="0" destOrd="0" presId="urn:microsoft.com/office/officeart/2016/7/layout/RepeatingBendingProcessNew"/>
    <dgm:cxn modelId="{2F508171-B082-487A-BED5-85F2DF8B9847}" type="presParOf" srcId="{C3265771-FCC9-4F6B-B1C4-9BE7F5C23B5B}" destId="{9D14BFEB-DEAA-4C00-969E-9417833068CA}" srcOrd="8" destOrd="0" presId="urn:microsoft.com/office/officeart/2016/7/layout/RepeatingBendingProcessNew"/>
    <dgm:cxn modelId="{D1D745D0-5087-40B7-B95B-B47D69677218}" type="presParOf" srcId="{C3265771-FCC9-4F6B-B1C4-9BE7F5C23B5B}" destId="{93F34D2E-2363-49FC-8CB7-96BA92C676FB}" srcOrd="9" destOrd="0" presId="urn:microsoft.com/office/officeart/2016/7/layout/RepeatingBendingProcessNew"/>
    <dgm:cxn modelId="{14BD20B3-0800-4F80-BC3C-ED652821F654}" type="presParOf" srcId="{93F34D2E-2363-49FC-8CB7-96BA92C676FB}" destId="{5047C606-33EC-421A-B381-58CE35542F1C}" srcOrd="0" destOrd="0" presId="urn:microsoft.com/office/officeart/2016/7/layout/RepeatingBendingProcessNew"/>
    <dgm:cxn modelId="{01270807-E28A-4455-BE18-8B3C9F8FDD5A}" type="presParOf" srcId="{C3265771-FCC9-4F6B-B1C4-9BE7F5C23B5B}" destId="{0B49F4E7-2988-42DB-86F6-20599797AE43}" srcOrd="10" destOrd="0" presId="urn:microsoft.com/office/officeart/2016/7/layout/RepeatingBendingProcessNew"/>
    <dgm:cxn modelId="{790F7FE8-1B33-42E7-B572-1A8B9F5CBCCC}" type="presParOf" srcId="{C3265771-FCC9-4F6B-B1C4-9BE7F5C23B5B}" destId="{57E9871A-412A-4306-BB48-C5E04A4F518A}" srcOrd="11" destOrd="0" presId="urn:microsoft.com/office/officeart/2016/7/layout/RepeatingBendingProcessNew"/>
    <dgm:cxn modelId="{6357AF9B-D013-459F-B87B-FEA31F9A9C71}" type="presParOf" srcId="{57E9871A-412A-4306-BB48-C5E04A4F518A}" destId="{17219563-2118-4D93-B11A-E84CA8F12208}" srcOrd="0" destOrd="0" presId="urn:microsoft.com/office/officeart/2016/7/layout/RepeatingBendingProcessNew"/>
    <dgm:cxn modelId="{80CE09CC-0B90-4B64-8DBC-10D91C58A5A1}" type="presParOf" srcId="{C3265771-FCC9-4F6B-B1C4-9BE7F5C23B5B}" destId="{708F2002-B073-40F4-931D-F1711B7725D9}" srcOrd="12" destOrd="0" presId="urn:microsoft.com/office/officeart/2016/7/layout/RepeatingBendingProcessNew"/>
    <dgm:cxn modelId="{5A63112D-6A7D-4029-B278-F9849073AC99}" type="presParOf" srcId="{C3265771-FCC9-4F6B-B1C4-9BE7F5C23B5B}" destId="{58F4E16C-440D-4B77-B20E-F16394E6DDA1}" srcOrd="13" destOrd="0" presId="urn:microsoft.com/office/officeart/2016/7/layout/RepeatingBendingProcessNew"/>
    <dgm:cxn modelId="{40D17A03-9C82-4861-9E9F-55161E068012}" type="presParOf" srcId="{58F4E16C-440D-4B77-B20E-F16394E6DDA1}" destId="{CEA2A1B7-780E-4950-8A5D-806E399B3392}" srcOrd="0" destOrd="0" presId="urn:microsoft.com/office/officeart/2016/7/layout/RepeatingBendingProcessNew"/>
    <dgm:cxn modelId="{E7F3BF78-077F-4B0D-9B64-B62F48189D91}" type="presParOf" srcId="{C3265771-FCC9-4F6B-B1C4-9BE7F5C23B5B}" destId="{5A6100E7-6794-48AF-89E4-8B08AF370C9F}" srcOrd="14" destOrd="0" presId="urn:microsoft.com/office/officeart/2016/7/layout/RepeatingBendingProcessNew"/>
    <dgm:cxn modelId="{89884285-AD5B-4378-925E-18FFF7A0ECC9}" type="presParOf" srcId="{C3265771-FCC9-4F6B-B1C4-9BE7F5C23B5B}" destId="{A22111CB-3BCB-4029-BFFE-1B5F99CC94BB}" srcOrd="15" destOrd="0" presId="urn:microsoft.com/office/officeart/2016/7/layout/RepeatingBendingProcessNew"/>
    <dgm:cxn modelId="{3D7BB547-D652-447D-878A-1525DD8B5ABB}" type="presParOf" srcId="{A22111CB-3BCB-4029-BFFE-1B5F99CC94BB}" destId="{2A18B90A-692F-4480-9986-D101F7EB4C6B}" srcOrd="0" destOrd="0" presId="urn:microsoft.com/office/officeart/2016/7/layout/RepeatingBendingProcessNew"/>
    <dgm:cxn modelId="{47B60A61-2B9E-4249-92B4-A82C6F1AA066}" type="presParOf" srcId="{C3265771-FCC9-4F6B-B1C4-9BE7F5C23B5B}" destId="{AB3E9748-E4FA-407C-995D-00A97AF50521}" srcOrd="16" destOrd="0" presId="urn:microsoft.com/office/officeart/2016/7/layout/RepeatingBendingProcessNew"/>
    <dgm:cxn modelId="{02C86791-10B1-4C03-8F23-9F0838918321}" type="presParOf" srcId="{C3265771-FCC9-4F6B-B1C4-9BE7F5C23B5B}" destId="{6F01A7D4-26C2-40E5-A008-58501983A1E9}" srcOrd="17" destOrd="0" presId="urn:microsoft.com/office/officeart/2016/7/layout/RepeatingBendingProcessNew"/>
    <dgm:cxn modelId="{16EA4F50-273B-4891-B321-4169AA8B0F99}" type="presParOf" srcId="{6F01A7D4-26C2-40E5-A008-58501983A1E9}" destId="{6BA1869A-310E-4E9B-B808-CC81B1A93AA4}" srcOrd="0" destOrd="0" presId="urn:microsoft.com/office/officeart/2016/7/layout/RepeatingBendingProcessNew"/>
    <dgm:cxn modelId="{F223EB9F-F9AC-4F07-BF4C-B7EDE2765944}" type="presParOf" srcId="{C3265771-FCC9-4F6B-B1C4-9BE7F5C23B5B}" destId="{0A850BE8-BC42-4204-AA20-796EB46ECF1F}" srcOrd="18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B713E6-8238-4FDE-B705-7CEBA92DD80B}">
      <dsp:nvSpPr>
        <dsp:cNvPr id="0" name=""/>
        <dsp:cNvSpPr/>
      </dsp:nvSpPr>
      <dsp:spPr>
        <a:xfrm>
          <a:off x="2749651" y="524364"/>
          <a:ext cx="38058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8829"/>
              </a:moveTo>
              <a:lnTo>
                <a:pt x="207391" y="48829"/>
              </a:lnTo>
              <a:lnTo>
                <a:pt x="207391" y="45720"/>
              </a:lnTo>
              <a:lnTo>
                <a:pt x="380582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929663" y="567896"/>
        <a:ext cx="20559" cy="4374"/>
      </dsp:txXfrm>
    </dsp:sp>
    <dsp:sp modelId="{637A61B9-5C11-45FE-9DF0-446A7B5FB7E0}">
      <dsp:nvSpPr>
        <dsp:cNvPr id="0" name=""/>
        <dsp:cNvSpPr/>
      </dsp:nvSpPr>
      <dsp:spPr>
        <a:xfrm>
          <a:off x="851170" y="3109"/>
          <a:ext cx="1900281" cy="114016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3115" tIns="97741" rIns="93115" bIns="97741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400" b="1" kern="1200" dirty="0"/>
            <a:t>Forma podania (§ 25 ods. 2) </a:t>
          </a:r>
          <a:endParaRPr lang="en-US" sz="1400" b="1" kern="1200" dirty="0"/>
        </a:p>
      </dsp:txBody>
      <dsp:txXfrm>
        <a:off x="851170" y="3109"/>
        <a:ext cx="1900281" cy="1140168"/>
      </dsp:txXfrm>
    </dsp:sp>
    <dsp:sp modelId="{263CDD9B-56BE-4708-A345-B3760BCAE2CD}">
      <dsp:nvSpPr>
        <dsp:cNvPr id="0" name=""/>
        <dsp:cNvSpPr/>
      </dsp:nvSpPr>
      <dsp:spPr>
        <a:xfrm>
          <a:off x="5061115" y="524364"/>
          <a:ext cx="43234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33273" y="45720"/>
              </a:lnTo>
              <a:lnTo>
                <a:pt x="233273" y="48829"/>
              </a:lnTo>
              <a:lnTo>
                <a:pt x="432346" y="48829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265715" y="567896"/>
        <a:ext cx="23147" cy="4374"/>
      </dsp:txXfrm>
    </dsp:sp>
    <dsp:sp modelId="{AFACE86A-6F1E-4A4A-9BC5-596D418C176A}">
      <dsp:nvSpPr>
        <dsp:cNvPr id="0" name=""/>
        <dsp:cNvSpPr/>
      </dsp:nvSpPr>
      <dsp:spPr>
        <a:xfrm>
          <a:off x="3162634" y="0"/>
          <a:ext cx="1900281" cy="114016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3115" tIns="97741" rIns="93115" bIns="97741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400" kern="1200" dirty="0"/>
            <a:t>Žiadateľ podáva podanie </a:t>
          </a:r>
          <a:r>
            <a:rPr lang="sk-SK" sz="1400" b="1" kern="1200" dirty="0"/>
            <a:t>prostredníctvom ÚPVS</a:t>
          </a:r>
          <a:r>
            <a:rPr lang="sk-SK" sz="1400" kern="1200" dirty="0"/>
            <a:t>.</a:t>
          </a:r>
          <a:endParaRPr lang="en-US" sz="1400" kern="1200" dirty="0"/>
        </a:p>
      </dsp:txBody>
      <dsp:txXfrm>
        <a:off x="3162634" y="0"/>
        <a:ext cx="1900281" cy="1140168"/>
      </dsp:txXfrm>
    </dsp:sp>
    <dsp:sp modelId="{E907806C-66FB-40A2-A40B-C0331BF8F428}">
      <dsp:nvSpPr>
        <dsp:cNvPr id="0" name=""/>
        <dsp:cNvSpPr/>
      </dsp:nvSpPr>
      <dsp:spPr>
        <a:xfrm>
          <a:off x="7424343" y="527474"/>
          <a:ext cx="40646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06464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7616649" y="571006"/>
        <a:ext cx="21853" cy="4374"/>
      </dsp:txXfrm>
    </dsp:sp>
    <dsp:sp modelId="{EA21AC17-74AD-4962-A36D-91621ABA51A3}">
      <dsp:nvSpPr>
        <dsp:cNvPr id="0" name=""/>
        <dsp:cNvSpPr/>
      </dsp:nvSpPr>
      <dsp:spPr>
        <a:xfrm>
          <a:off x="5525862" y="3109"/>
          <a:ext cx="1900281" cy="114016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3115" tIns="97741" rIns="93115" bIns="97741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400" kern="1200" dirty="0"/>
            <a:t>Ak osobitný predpis vyžaduje formulár (napr. NV SR č. 120/2023 Z. z.), žiadosť možno podať </a:t>
          </a:r>
          <a:r>
            <a:rPr lang="sk-SK" sz="1400" b="1" kern="1200" dirty="0"/>
            <a:t>len týmto formulárom</a:t>
          </a:r>
          <a:r>
            <a:rPr lang="sk-SK" sz="1300" kern="1200" dirty="0"/>
            <a:t>.</a:t>
          </a:r>
          <a:endParaRPr lang="en-US" sz="1300" kern="1200" dirty="0"/>
        </a:p>
      </dsp:txBody>
      <dsp:txXfrm>
        <a:off x="5525862" y="3109"/>
        <a:ext cx="1900281" cy="1140168"/>
      </dsp:txXfrm>
    </dsp:sp>
    <dsp:sp modelId="{3AA4313F-D1D0-4064-968F-0FD1FAE0C4C6}">
      <dsp:nvSpPr>
        <dsp:cNvPr id="0" name=""/>
        <dsp:cNvSpPr/>
      </dsp:nvSpPr>
      <dsp:spPr>
        <a:xfrm>
          <a:off x="1801311" y="1141478"/>
          <a:ext cx="7012037" cy="406464"/>
        </a:xfrm>
        <a:custGeom>
          <a:avLst/>
          <a:gdLst/>
          <a:ahLst/>
          <a:cxnLst/>
          <a:rect l="0" t="0" r="0" b="0"/>
          <a:pathLst>
            <a:path>
              <a:moveTo>
                <a:pt x="7012037" y="0"/>
              </a:moveTo>
              <a:lnTo>
                <a:pt x="7012037" y="220332"/>
              </a:lnTo>
              <a:lnTo>
                <a:pt x="0" y="220332"/>
              </a:lnTo>
              <a:lnTo>
                <a:pt x="0" y="406464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131688" y="1342523"/>
        <a:ext cx="351282" cy="4374"/>
      </dsp:txXfrm>
    </dsp:sp>
    <dsp:sp modelId="{B8BE3156-619E-4AF6-8C7C-97005982DC75}">
      <dsp:nvSpPr>
        <dsp:cNvPr id="0" name=""/>
        <dsp:cNvSpPr/>
      </dsp:nvSpPr>
      <dsp:spPr>
        <a:xfrm>
          <a:off x="7863208" y="3109"/>
          <a:ext cx="1900281" cy="114016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3115" tIns="97741" rIns="93115" bIns="97741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400" kern="1200" dirty="0"/>
            <a:t>PPA môže vo výzve alebo osobitné predpisy môžu určiť </a:t>
          </a:r>
          <a:r>
            <a:rPr lang="sk-SK" sz="1400" b="1" kern="1200" dirty="0"/>
            <a:t>ďalšie podstatné náležitosti podania</a:t>
          </a:r>
          <a:r>
            <a:rPr lang="sk-SK" sz="1300" kern="1200" dirty="0"/>
            <a:t>.</a:t>
          </a:r>
          <a:endParaRPr lang="en-US" sz="1300" kern="1200" dirty="0"/>
        </a:p>
      </dsp:txBody>
      <dsp:txXfrm>
        <a:off x="7863208" y="3109"/>
        <a:ext cx="1900281" cy="1140168"/>
      </dsp:txXfrm>
    </dsp:sp>
    <dsp:sp modelId="{93F34D2E-2363-49FC-8CB7-96BA92C676FB}">
      <dsp:nvSpPr>
        <dsp:cNvPr id="0" name=""/>
        <dsp:cNvSpPr/>
      </dsp:nvSpPr>
      <dsp:spPr>
        <a:xfrm>
          <a:off x="2749651" y="2104707"/>
          <a:ext cx="40646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06464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941957" y="2148240"/>
        <a:ext cx="21853" cy="4374"/>
      </dsp:txXfrm>
    </dsp:sp>
    <dsp:sp modelId="{9D14BFEB-DEAA-4C00-969E-9417833068CA}">
      <dsp:nvSpPr>
        <dsp:cNvPr id="0" name=""/>
        <dsp:cNvSpPr/>
      </dsp:nvSpPr>
      <dsp:spPr>
        <a:xfrm>
          <a:off x="851170" y="1580343"/>
          <a:ext cx="1900281" cy="114016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3115" tIns="97741" rIns="93115" bIns="97741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400" b="1" kern="1200" dirty="0"/>
            <a:t>Nedostatky podania (§ 25 ods. 2)</a:t>
          </a:r>
          <a:endParaRPr lang="en-US" sz="1400" kern="1200" dirty="0"/>
        </a:p>
      </dsp:txBody>
      <dsp:txXfrm>
        <a:off x="851170" y="1580343"/>
        <a:ext cx="1900281" cy="1140168"/>
      </dsp:txXfrm>
    </dsp:sp>
    <dsp:sp modelId="{57E9871A-412A-4306-BB48-C5E04A4F518A}">
      <dsp:nvSpPr>
        <dsp:cNvPr id="0" name=""/>
        <dsp:cNvSpPr/>
      </dsp:nvSpPr>
      <dsp:spPr>
        <a:xfrm>
          <a:off x="5086997" y="2104707"/>
          <a:ext cx="40646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06464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279303" y="2148240"/>
        <a:ext cx="21853" cy="4374"/>
      </dsp:txXfrm>
    </dsp:sp>
    <dsp:sp modelId="{0B49F4E7-2988-42DB-86F6-20599797AE43}">
      <dsp:nvSpPr>
        <dsp:cNvPr id="0" name=""/>
        <dsp:cNvSpPr/>
      </dsp:nvSpPr>
      <dsp:spPr>
        <a:xfrm>
          <a:off x="3188516" y="1580343"/>
          <a:ext cx="1900281" cy="114016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3115" tIns="97741" rIns="93115" bIns="97741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400" kern="1200" dirty="0"/>
            <a:t>Ak vzniknú nedostatky, pochybnosti o pravdivosti alebo je podanie neúplné, </a:t>
          </a:r>
          <a:r>
            <a:rPr lang="sk-SK" sz="1400" b="1" kern="1200" dirty="0"/>
            <a:t>konajúci orgán vyzve žiadateľa</a:t>
          </a:r>
          <a:r>
            <a:rPr lang="sk-SK" sz="1400" kern="1200" dirty="0"/>
            <a:t>.</a:t>
          </a:r>
          <a:endParaRPr lang="en-US" sz="1400" kern="1200" dirty="0"/>
        </a:p>
      </dsp:txBody>
      <dsp:txXfrm>
        <a:off x="3188516" y="1580343"/>
        <a:ext cx="1900281" cy="1140168"/>
      </dsp:txXfrm>
    </dsp:sp>
    <dsp:sp modelId="{58F4E16C-440D-4B77-B20E-F16394E6DDA1}">
      <dsp:nvSpPr>
        <dsp:cNvPr id="0" name=""/>
        <dsp:cNvSpPr/>
      </dsp:nvSpPr>
      <dsp:spPr>
        <a:xfrm>
          <a:off x="7424343" y="2104707"/>
          <a:ext cx="40646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06464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7616649" y="2148240"/>
        <a:ext cx="21853" cy="4374"/>
      </dsp:txXfrm>
    </dsp:sp>
    <dsp:sp modelId="{708F2002-B073-40F4-931D-F1711B7725D9}">
      <dsp:nvSpPr>
        <dsp:cNvPr id="0" name=""/>
        <dsp:cNvSpPr/>
      </dsp:nvSpPr>
      <dsp:spPr>
        <a:xfrm>
          <a:off x="5525862" y="1580343"/>
          <a:ext cx="1900281" cy="114016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3115" tIns="97741" rIns="93115" bIns="97741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400" kern="1200" dirty="0"/>
            <a:t>Výzva musí obsahovať </a:t>
          </a:r>
          <a:r>
            <a:rPr lang="sk-SK" sz="1400" b="1" kern="1200" dirty="0"/>
            <a:t>poučenie o následkoch</a:t>
          </a:r>
          <a:r>
            <a:rPr lang="sk-SK" sz="1400" kern="1200" dirty="0"/>
            <a:t> nedodržania lehoty.</a:t>
          </a:r>
          <a:endParaRPr lang="en-US" sz="1400" kern="1200" dirty="0"/>
        </a:p>
      </dsp:txBody>
      <dsp:txXfrm>
        <a:off x="5525862" y="1580343"/>
        <a:ext cx="1900281" cy="1140168"/>
      </dsp:txXfrm>
    </dsp:sp>
    <dsp:sp modelId="{A22111CB-3BCB-4029-BFFE-1B5F99CC94BB}">
      <dsp:nvSpPr>
        <dsp:cNvPr id="0" name=""/>
        <dsp:cNvSpPr/>
      </dsp:nvSpPr>
      <dsp:spPr>
        <a:xfrm>
          <a:off x="1801311" y="2718711"/>
          <a:ext cx="7012037" cy="406464"/>
        </a:xfrm>
        <a:custGeom>
          <a:avLst/>
          <a:gdLst/>
          <a:ahLst/>
          <a:cxnLst/>
          <a:rect l="0" t="0" r="0" b="0"/>
          <a:pathLst>
            <a:path>
              <a:moveTo>
                <a:pt x="7012037" y="0"/>
              </a:moveTo>
              <a:lnTo>
                <a:pt x="7012037" y="220332"/>
              </a:lnTo>
              <a:lnTo>
                <a:pt x="0" y="220332"/>
              </a:lnTo>
              <a:lnTo>
                <a:pt x="0" y="406464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131688" y="2919756"/>
        <a:ext cx="351282" cy="4374"/>
      </dsp:txXfrm>
    </dsp:sp>
    <dsp:sp modelId="{5A6100E7-6794-48AF-89E4-8B08AF370C9F}">
      <dsp:nvSpPr>
        <dsp:cNvPr id="0" name=""/>
        <dsp:cNvSpPr/>
      </dsp:nvSpPr>
      <dsp:spPr>
        <a:xfrm>
          <a:off x="7863208" y="1580343"/>
          <a:ext cx="1900281" cy="114016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3115" tIns="97741" rIns="93115" bIns="97741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600" kern="1200" dirty="0"/>
            <a:t>Lehota na vyjadrenie: </a:t>
          </a:r>
          <a:r>
            <a:rPr lang="sk-SK" sz="1600" b="1" kern="1200" dirty="0"/>
            <a:t>min. 5 pracovných dní</a:t>
          </a:r>
          <a:r>
            <a:rPr lang="sk-SK" sz="1600" kern="1200" dirty="0"/>
            <a:t> od doručenia výzvy.</a:t>
          </a:r>
          <a:endParaRPr lang="en-US" sz="1600" kern="1200" dirty="0"/>
        </a:p>
      </dsp:txBody>
      <dsp:txXfrm>
        <a:off x="7863208" y="1580343"/>
        <a:ext cx="1900281" cy="1140168"/>
      </dsp:txXfrm>
    </dsp:sp>
    <dsp:sp modelId="{6F01A7D4-26C2-40E5-A008-58501983A1E9}">
      <dsp:nvSpPr>
        <dsp:cNvPr id="0" name=""/>
        <dsp:cNvSpPr/>
      </dsp:nvSpPr>
      <dsp:spPr>
        <a:xfrm>
          <a:off x="2749651" y="3681940"/>
          <a:ext cx="40646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06464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941957" y="3725473"/>
        <a:ext cx="21853" cy="4374"/>
      </dsp:txXfrm>
    </dsp:sp>
    <dsp:sp modelId="{AB3E9748-E4FA-407C-995D-00A97AF50521}">
      <dsp:nvSpPr>
        <dsp:cNvPr id="0" name=""/>
        <dsp:cNvSpPr/>
      </dsp:nvSpPr>
      <dsp:spPr>
        <a:xfrm>
          <a:off x="851170" y="3157576"/>
          <a:ext cx="1900281" cy="114016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3115" tIns="97741" rIns="93115" bIns="97741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400" b="1" kern="1200" dirty="0"/>
            <a:t>Oprava žiadosti (§ 25 ods. 4)</a:t>
          </a:r>
          <a:endParaRPr lang="en-US" sz="1400" kern="1200" dirty="0"/>
        </a:p>
      </dsp:txBody>
      <dsp:txXfrm>
        <a:off x="851170" y="3157576"/>
        <a:ext cx="1900281" cy="1140168"/>
      </dsp:txXfrm>
    </dsp:sp>
    <dsp:sp modelId="{0A850BE8-BC42-4204-AA20-796EB46ECF1F}">
      <dsp:nvSpPr>
        <dsp:cNvPr id="0" name=""/>
        <dsp:cNvSpPr/>
      </dsp:nvSpPr>
      <dsp:spPr>
        <a:xfrm>
          <a:off x="3188516" y="3157576"/>
          <a:ext cx="1900281" cy="114016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3115" tIns="97741" rIns="93115" bIns="97741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400" kern="1200" dirty="0"/>
            <a:t>PPA je oprávnená </a:t>
          </a:r>
          <a:r>
            <a:rPr lang="sk-SK" sz="1400" b="1" kern="1200" dirty="0"/>
            <a:t>opraviť žiadosť o priame podpory</a:t>
          </a:r>
          <a:r>
            <a:rPr lang="sk-SK" sz="1400" kern="1200" dirty="0"/>
            <a:t> podľa čl. 59 ods. 6 nariadenia (EÚ) 2021/2116.</a:t>
          </a:r>
          <a:endParaRPr lang="en-US" sz="1400" kern="1200" dirty="0"/>
        </a:p>
      </dsp:txBody>
      <dsp:txXfrm>
        <a:off x="3188516" y="3157576"/>
        <a:ext cx="1900281" cy="11401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brázok 8">
            <a:extLst>
              <a:ext uri="{FF2B5EF4-FFF2-40B4-BE49-F238E27FC236}">
                <a16:creationId xmlns:a16="http://schemas.microsoft.com/office/drawing/2014/main" id="{83ACF4DF-293F-16F3-3581-0B6B6591448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887" y="360032"/>
            <a:ext cx="1735494" cy="624778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5DA3CA28-6C60-4284-5188-8F81CFC750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958247"/>
            <a:ext cx="12192000" cy="1323439"/>
          </a:xfrm>
        </p:spPr>
        <p:txBody>
          <a:bodyPr>
            <a:noAutofit/>
          </a:bodyPr>
          <a:lstStyle>
            <a:lvl1pPr algn="ctr">
              <a:defRPr sz="8000" b="1">
                <a:solidFill>
                  <a:srgbClr val="70AD47"/>
                </a:solidFill>
                <a:latin typeface="+mn-lt"/>
              </a:defRPr>
            </a:lvl1pPr>
          </a:lstStyle>
          <a:p>
            <a:r>
              <a:rPr lang="sk-SK" dirty="0"/>
              <a:t>Kliknutím upravte štýl predlohy nadpisu</a:t>
            </a:r>
          </a:p>
        </p:txBody>
      </p:sp>
    </p:spTree>
    <p:extLst>
      <p:ext uri="{BB962C8B-B14F-4D97-AF65-F5344CB8AC3E}">
        <p14:creationId xmlns:p14="http://schemas.microsoft.com/office/powerpoint/2010/main" val="3820858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Rozloženie obsah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1">
            <a:extLst>
              <a:ext uri="{FF2B5EF4-FFF2-40B4-BE49-F238E27FC236}">
                <a16:creationId xmlns:a16="http://schemas.microsoft.com/office/drawing/2014/main" id="{B50AD7B5-094D-3952-A118-6183EC594F89}"/>
              </a:ext>
            </a:extLst>
          </p:cNvPr>
          <p:cNvSpPr txBox="1">
            <a:spLocks/>
          </p:cNvSpPr>
          <p:nvPr userDrawn="1"/>
        </p:nvSpPr>
        <p:spPr>
          <a:xfrm>
            <a:off x="0" y="3958247"/>
            <a:ext cx="12192000" cy="132343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8000" b="1" kern="1200">
                <a:solidFill>
                  <a:srgbClr val="70AD47"/>
                </a:solidFill>
                <a:latin typeface="+mn-lt"/>
                <a:ea typeface="+mj-ea"/>
                <a:cs typeface="+mj-cs"/>
              </a:defRPr>
            </a:lvl1pPr>
          </a:lstStyle>
          <a:p>
            <a:endParaRPr lang="sk-SK" sz="6000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8F30DEC1-5800-83AF-F344-C5630CEC24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4679" y="4110647"/>
            <a:ext cx="10515600" cy="1325563"/>
          </a:xfrm>
        </p:spPr>
        <p:txBody>
          <a:bodyPr>
            <a:noAutofit/>
          </a:bodyPr>
          <a:lstStyle>
            <a:lvl1pPr algn="ctr">
              <a:defRPr sz="6000" b="1">
                <a:solidFill>
                  <a:srgbClr val="70AD47"/>
                </a:solidFill>
                <a:latin typeface="+mn-lt"/>
              </a:defRPr>
            </a:lvl1pPr>
          </a:lstStyle>
          <a:p>
            <a:r>
              <a:rPr lang="sk-SK" dirty="0"/>
              <a:t>Kliknutím upravte štýl predlohy nadpisu</a:t>
            </a:r>
          </a:p>
        </p:txBody>
      </p:sp>
    </p:spTree>
    <p:extLst>
      <p:ext uri="{BB962C8B-B14F-4D97-AF65-F5344CB8AC3E}">
        <p14:creationId xmlns:p14="http://schemas.microsoft.com/office/powerpoint/2010/main" val="1090137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906D5389-875F-40D3-8061-2A43452727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94671"/>
            <a:ext cx="10614660" cy="4300855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70AD47"/>
              </a:buClr>
              <a:buFont typeface="Wingdings" panose="05000000000000000000" pitchFamily="2" charset="2"/>
              <a:buChar char="ü"/>
              <a:defRPr/>
            </a:lvl1pPr>
            <a:lvl2pPr marL="685800" indent="-228600">
              <a:buClr>
                <a:srgbClr val="70AD47"/>
              </a:buClr>
              <a:buFont typeface="Wingdings" panose="05000000000000000000" pitchFamily="2" charset="2"/>
              <a:buChar char="ü"/>
              <a:defRPr/>
            </a:lvl2pPr>
            <a:lvl3pPr marL="1143000" indent="-228600">
              <a:buClr>
                <a:srgbClr val="70AD47"/>
              </a:buClr>
              <a:buFont typeface="Wingdings" panose="05000000000000000000" pitchFamily="2" charset="2"/>
              <a:buChar char="ü"/>
              <a:defRPr/>
            </a:lvl3pPr>
            <a:lvl4pPr marL="1600200" indent="-228600">
              <a:buClr>
                <a:srgbClr val="70AD47"/>
              </a:buClr>
              <a:buFont typeface="Wingdings" panose="05000000000000000000" pitchFamily="2" charset="2"/>
              <a:buChar char="ü"/>
              <a:defRPr/>
            </a:lvl4pPr>
            <a:lvl5pPr marL="2057400" indent="-228600">
              <a:buClr>
                <a:srgbClr val="70AD47"/>
              </a:buClr>
              <a:buFont typeface="Wingdings" panose="05000000000000000000" pitchFamily="2" charset="2"/>
              <a:buChar char="ü"/>
              <a:defRPr/>
            </a:lvl5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sk-SK" dirty="0"/>
          </a:p>
        </p:txBody>
      </p:sp>
      <p:pic>
        <p:nvPicPr>
          <p:cNvPr id="7" name="Obrázok 6">
            <a:extLst>
              <a:ext uri="{FF2B5EF4-FFF2-40B4-BE49-F238E27FC236}">
                <a16:creationId xmlns:a16="http://schemas.microsoft.com/office/drawing/2014/main" id="{5892FC72-CC2F-FEDD-EC94-667EC69DBF6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39"/>
            <a:ext cx="10201275" cy="2152650"/>
          </a:xfrm>
          <a:prstGeom prst="rect">
            <a:avLst/>
          </a:prstGeom>
        </p:spPr>
      </p:pic>
      <p:pic>
        <p:nvPicPr>
          <p:cNvPr id="12" name="Obrázok 11">
            <a:extLst>
              <a:ext uri="{FF2B5EF4-FFF2-40B4-BE49-F238E27FC236}">
                <a16:creationId xmlns:a16="http://schemas.microsoft.com/office/drawing/2014/main" id="{51B55F7F-468A-F387-5445-EEE6B80FD9E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3005" y="5533053"/>
            <a:ext cx="2408995" cy="1324947"/>
          </a:xfrm>
          <a:prstGeom prst="rect">
            <a:avLst/>
          </a:prstGeom>
        </p:spPr>
      </p:pic>
      <p:sp>
        <p:nvSpPr>
          <p:cNvPr id="4" name="Nadpis 4">
            <a:extLst>
              <a:ext uri="{FF2B5EF4-FFF2-40B4-BE49-F238E27FC236}">
                <a16:creationId xmlns:a16="http://schemas.microsoft.com/office/drawing/2014/main" id="{8B5F8ACE-23BE-A434-C9EA-B32C8C3179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1089"/>
            <a:ext cx="5003036" cy="634425"/>
          </a:xfrm>
        </p:spPr>
        <p:txBody>
          <a:bodyPr>
            <a:noAutofit/>
          </a:bodyPr>
          <a:lstStyle>
            <a:lvl1pPr>
              <a:defRPr sz="36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sk-SK" dirty="0"/>
              <a:t>Kliknutím upravte štýl predlohy nadpisu</a:t>
            </a:r>
          </a:p>
        </p:txBody>
      </p:sp>
    </p:spTree>
    <p:extLst>
      <p:ext uri="{BB962C8B-B14F-4D97-AF65-F5344CB8AC3E}">
        <p14:creationId xmlns:p14="http://schemas.microsoft.com/office/powerpoint/2010/main" val="4288544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96CCB7F9-4633-425F-B8C0-8FC2F57B59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73437"/>
            <a:ext cx="5181600" cy="4351338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70AD47"/>
              </a:buClr>
              <a:buFont typeface="Wingdings" panose="05000000000000000000" pitchFamily="2" charset="2"/>
              <a:buChar char="ü"/>
              <a:defRPr/>
            </a:lvl1pPr>
            <a:lvl2pPr marL="685800" indent="-228600">
              <a:buClr>
                <a:srgbClr val="70AD47"/>
              </a:buClr>
              <a:buFont typeface="Wingdings" panose="05000000000000000000" pitchFamily="2" charset="2"/>
              <a:buChar char="ü"/>
              <a:defRPr/>
            </a:lvl2pPr>
            <a:lvl3pPr marL="1143000" indent="-228600">
              <a:buClr>
                <a:srgbClr val="70AD47"/>
              </a:buClr>
              <a:buFont typeface="Wingdings" panose="05000000000000000000" pitchFamily="2" charset="2"/>
              <a:buChar char="ü"/>
              <a:defRPr/>
            </a:lvl3pPr>
            <a:lvl4pPr marL="1600200" indent="-228600">
              <a:buClr>
                <a:srgbClr val="70AD47"/>
              </a:buClr>
              <a:buFont typeface="Wingdings" panose="05000000000000000000" pitchFamily="2" charset="2"/>
              <a:buChar char="ü"/>
              <a:defRPr/>
            </a:lvl4pPr>
            <a:lvl5pPr marL="2057400" indent="-228600">
              <a:buClr>
                <a:srgbClr val="70AD47"/>
              </a:buClr>
              <a:buFont typeface="Wingdings" panose="05000000000000000000" pitchFamily="2" charset="2"/>
              <a:buChar char="ü"/>
              <a:defRPr/>
            </a:lvl5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sk-SK" dirty="0"/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0F31923E-8B73-40EE-9223-BDB882BBE0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73437"/>
            <a:ext cx="5181600" cy="4351338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70AD47"/>
              </a:buClr>
              <a:buFont typeface="Wingdings" panose="05000000000000000000" pitchFamily="2" charset="2"/>
              <a:buChar char="ü"/>
              <a:defRPr/>
            </a:lvl1pPr>
            <a:lvl2pPr marL="685800" indent="-228600">
              <a:buClr>
                <a:srgbClr val="70AD47"/>
              </a:buClr>
              <a:buFont typeface="Wingdings" panose="05000000000000000000" pitchFamily="2" charset="2"/>
              <a:buChar char="ü"/>
              <a:defRPr/>
            </a:lvl2pPr>
            <a:lvl3pPr marL="1143000" indent="-228600">
              <a:buClr>
                <a:srgbClr val="70AD47"/>
              </a:buClr>
              <a:buFont typeface="Wingdings" panose="05000000000000000000" pitchFamily="2" charset="2"/>
              <a:buChar char="ü"/>
              <a:defRPr/>
            </a:lvl3pPr>
            <a:lvl4pPr marL="1600200" indent="-228600">
              <a:buClr>
                <a:srgbClr val="70AD47"/>
              </a:buClr>
              <a:buFont typeface="Wingdings" panose="05000000000000000000" pitchFamily="2" charset="2"/>
              <a:buChar char="ü"/>
              <a:defRPr/>
            </a:lvl4pPr>
            <a:lvl5pPr marL="2057400" indent="-228600">
              <a:buClr>
                <a:srgbClr val="70AD47"/>
              </a:buClr>
              <a:buFont typeface="Wingdings" panose="05000000000000000000" pitchFamily="2" charset="2"/>
              <a:buChar char="ü"/>
              <a:defRPr/>
            </a:lvl5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pic>
        <p:nvPicPr>
          <p:cNvPr id="8" name="Obrázok 7">
            <a:extLst>
              <a:ext uri="{FF2B5EF4-FFF2-40B4-BE49-F238E27FC236}">
                <a16:creationId xmlns:a16="http://schemas.microsoft.com/office/drawing/2014/main" id="{8B1B5D3C-C846-52BD-3798-DBC4B34CC7A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201275" cy="2152650"/>
          </a:xfrm>
          <a:prstGeom prst="rect">
            <a:avLst/>
          </a:prstGeom>
        </p:spPr>
      </p:pic>
      <p:pic>
        <p:nvPicPr>
          <p:cNvPr id="10" name="Obrázok 9">
            <a:extLst>
              <a:ext uri="{FF2B5EF4-FFF2-40B4-BE49-F238E27FC236}">
                <a16:creationId xmlns:a16="http://schemas.microsoft.com/office/drawing/2014/main" id="{AE74C076-EAAB-8848-48D0-D8442CC278F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3005" y="5533053"/>
            <a:ext cx="2408995" cy="1324947"/>
          </a:xfrm>
          <a:prstGeom prst="rect">
            <a:avLst/>
          </a:prstGeom>
        </p:spPr>
      </p:pic>
      <p:sp>
        <p:nvSpPr>
          <p:cNvPr id="5" name="Nadpis 4">
            <a:extLst>
              <a:ext uri="{FF2B5EF4-FFF2-40B4-BE49-F238E27FC236}">
                <a16:creationId xmlns:a16="http://schemas.microsoft.com/office/drawing/2014/main" id="{38F33292-DC75-1817-DC62-5B7C7C809E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1089"/>
            <a:ext cx="5003036" cy="634425"/>
          </a:xfrm>
        </p:spPr>
        <p:txBody>
          <a:bodyPr>
            <a:noAutofit/>
          </a:bodyPr>
          <a:lstStyle>
            <a:lvl1pPr>
              <a:defRPr sz="36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sk-SK" dirty="0"/>
              <a:t>Kliknutím upravte štýl predlohy nadpisu</a:t>
            </a:r>
          </a:p>
        </p:txBody>
      </p:sp>
    </p:spTree>
    <p:extLst>
      <p:ext uri="{BB962C8B-B14F-4D97-AF65-F5344CB8AC3E}">
        <p14:creationId xmlns:p14="http://schemas.microsoft.com/office/powerpoint/2010/main" val="1192651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text 2">
            <a:extLst>
              <a:ext uri="{FF2B5EF4-FFF2-40B4-BE49-F238E27FC236}">
                <a16:creationId xmlns:a16="http://schemas.microsoft.com/office/drawing/2014/main" id="{EFDBD0E2-2947-4F7A-ACED-3DEE15599C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919157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94D462F4-50AC-4186-89C5-B54F82FCCC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8200" y="2743069"/>
            <a:ext cx="5157787" cy="3684588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70AD47"/>
              </a:buClr>
              <a:buFont typeface="Wingdings" panose="05000000000000000000" pitchFamily="2" charset="2"/>
              <a:buChar char="ü"/>
              <a:defRPr/>
            </a:lvl1pPr>
            <a:lvl2pPr marL="685800" indent="-228600">
              <a:buClr>
                <a:srgbClr val="70AD47"/>
              </a:buClr>
              <a:buFont typeface="Wingdings" panose="05000000000000000000" pitchFamily="2" charset="2"/>
              <a:buChar char="ü"/>
              <a:defRPr/>
            </a:lvl2pPr>
            <a:lvl3pPr marL="1143000" indent="-228600">
              <a:buClr>
                <a:srgbClr val="70AD47"/>
              </a:buClr>
              <a:buFont typeface="Wingdings" panose="05000000000000000000" pitchFamily="2" charset="2"/>
              <a:buChar char="ü"/>
              <a:defRPr/>
            </a:lvl3pPr>
            <a:lvl4pPr marL="1600200" indent="-228600">
              <a:buClr>
                <a:srgbClr val="70AD47"/>
              </a:buClr>
              <a:buFont typeface="Wingdings" panose="05000000000000000000" pitchFamily="2" charset="2"/>
              <a:buChar char="ü"/>
              <a:defRPr/>
            </a:lvl4pPr>
            <a:lvl5pPr marL="2057400" indent="-228600">
              <a:buClr>
                <a:srgbClr val="70AD47"/>
              </a:buClr>
              <a:buFont typeface="Wingdings" panose="05000000000000000000" pitchFamily="2" charset="2"/>
              <a:buChar char="ü"/>
              <a:defRPr/>
            </a:lvl5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84369CCD-A1B3-4DFD-8797-9F77C834BF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0612" y="1919157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Zástupný objekt pre obsah 5">
            <a:extLst>
              <a:ext uri="{FF2B5EF4-FFF2-40B4-BE49-F238E27FC236}">
                <a16:creationId xmlns:a16="http://schemas.microsoft.com/office/drawing/2014/main" id="{98CCD696-6577-4FDC-81D4-F7A1C6CB78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0612" y="2743069"/>
            <a:ext cx="5183188" cy="3684588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70AD47"/>
              </a:buClr>
              <a:buFont typeface="Wingdings" panose="05000000000000000000" pitchFamily="2" charset="2"/>
              <a:buChar char="ü"/>
              <a:defRPr/>
            </a:lvl1pPr>
            <a:lvl2pPr marL="685800" indent="-228600">
              <a:buClr>
                <a:srgbClr val="70AD47"/>
              </a:buClr>
              <a:buFont typeface="Wingdings" panose="05000000000000000000" pitchFamily="2" charset="2"/>
              <a:buChar char="ü"/>
              <a:defRPr/>
            </a:lvl2pPr>
            <a:lvl3pPr marL="1143000" indent="-228600">
              <a:buClr>
                <a:srgbClr val="70AD47"/>
              </a:buClr>
              <a:buFont typeface="Wingdings" panose="05000000000000000000" pitchFamily="2" charset="2"/>
              <a:buChar char="ü"/>
              <a:defRPr/>
            </a:lvl3pPr>
            <a:lvl4pPr marL="1600200" indent="-228600">
              <a:buClr>
                <a:srgbClr val="70AD47"/>
              </a:buClr>
              <a:buFont typeface="Wingdings" panose="05000000000000000000" pitchFamily="2" charset="2"/>
              <a:buChar char="ü"/>
              <a:defRPr/>
            </a:lvl4pPr>
            <a:lvl5pPr marL="2057400" indent="-228600">
              <a:buClr>
                <a:srgbClr val="70AD47"/>
              </a:buClr>
              <a:buFont typeface="Wingdings" panose="05000000000000000000" pitchFamily="2" charset="2"/>
              <a:buChar char="ü"/>
              <a:defRPr/>
            </a:lvl5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pic>
        <p:nvPicPr>
          <p:cNvPr id="10" name="Obrázok 9">
            <a:extLst>
              <a:ext uri="{FF2B5EF4-FFF2-40B4-BE49-F238E27FC236}">
                <a16:creationId xmlns:a16="http://schemas.microsoft.com/office/drawing/2014/main" id="{C87356A3-C3AA-4223-7E31-8697DB21369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201275" cy="2152650"/>
          </a:xfrm>
          <a:prstGeom prst="rect">
            <a:avLst/>
          </a:prstGeom>
        </p:spPr>
      </p:pic>
      <p:pic>
        <p:nvPicPr>
          <p:cNvPr id="12" name="Obrázok 11">
            <a:extLst>
              <a:ext uri="{FF2B5EF4-FFF2-40B4-BE49-F238E27FC236}">
                <a16:creationId xmlns:a16="http://schemas.microsoft.com/office/drawing/2014/main" id="{71B1E160-D279-FCAE-ADB2-046AB1F18FF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3005" y="5533053"/>
            <a:ext cx="2408995" cy="1324947"/>
          </a:xfrm>
          <a:prstGeom prst="rect">
            <a:avLst/>
          </a:prstGeom>
        </p:spPr>
      </p:pic>
      <p:sp>
        <p:nvSpPr>
          <p:cNvPr id="8" name="Nadpis 4">
            <a:extLst>
              <a:ext uri="{FF2B5EF4-FFF2-40B4-BE49-F238E27FC236}">
                <a16:creationId xmlns:a16="http://schemas.microsoft.com/office/drawing/2014/main" id="{B41FD0D3-C46A-2665-C0E7-E0ED2AEB4B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1089"/>
            <a:ext cx="5003036" cy="634425"/>
          </a:xfrm>
        </p:spPr>
        <p:txBody>
          <a:bodyPr>
            <a:noAutofit/>
          </a:bodyPr>
          <a:lstStyle>
            <a:lvl1pPr>
              <a:defRPr sz="36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sk-SK" dirty="0"/>
              <a:t>Kliknutím upravte štýl predlohy nadpisu</a:t>
            </a:r>
          </a:p>
        </p:txBody>
      </p:sp>
    </p:spTree>
    <p:extLst>
      <p:ext uri="{BB962C8B-B14F-4D97-AF65-F5344CB8AC3E}">
        <p14:creationId xmlns:p14="http://schemas.microsoft.com/office/powerpoint/2010/main" val="4190402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ok 5">
            <a:extLst>
              <a:ext uri="{FF2B5EF4-FFF2-40B4-BE49-F238E27FC236}">
                <a16:creationId xmlns:a16="http://schemas.microsoft.com/office/drawing/2014/main" id="{C2DAB9CD-E249-E177-6A83-5A12452883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201275" cy="2152650"/>
          </a:xfrm>
          <a:prstGeom prst="rect">
            <a:avLst/>
          </a:prstGeom>
        </p:spPr>
      </p:pic>
      <p:pic>
        <p:nvPicPr>
          <p:cNvPr id="8" name="Obrázok 7">
            <a:extLst>
              <a:ext uri="{FF2B5EF4-FFF2-40B4-BE49-F238E27FC236}">
                <a16:creationId xmlns:a16="http://schemas.microsoft.com/office/drawing/2014/main" id="{9847D1AE-8CD6-7E02-2AFC-C7A1A67670C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3005" y="5533053"/>
            <a:ext cx="2408995" cy="1324947"/>
          </a:xfrm>
          <a:prstGeom prst="rect">
            <a:avLst/>
          </a:prstGeom>
        </p:spPr>
      </p:pic>
      <p:sp>
        <p:nvSpPr>
          <p:cNvPr id="2" name="Nadpis 4">
            <a:extLst>
              <a:ext uri="{FF2B5EF4-FFF2-40B4-BE49-F238E27FC236}">
                <a16:creationId xmlns:a16="http://schemas.microsoft.com/office/drawing/2014/main" id="{3F3B878E-9EF9-4FE1-F621-76638A6FEB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1089"/>
            <a:ext cx="5003036" cy="634425"/>
          </a:xfrm>
        </p:spPr>
        <p:txBody>
          <a:bodyPr>
            <a:noAutofit/>
          </a:bodyPr>
          <a:lstStyle>
            <a:lvl1pPr>
              <a:defRPr sz="36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sk-SK" dirty="0"/>
              <a:t>Kliknutím upravte štýl predlohy nadpisu</a:t>
            </a:r>
          </a:p>
        </p:txBody>
      </p:sp>
    </p:spTree>
    <p:extLst>
      <p:ext uri="{BB962C8B-B14F-4D97-AF65-F5344CB8AC3E}">
        <p14:creationId xmlns:p14="http://schemas.microsoft.com/office/powerpoint/2010/main" val="734515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1FD873EF-AF68-4835-B571-CFD7464853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2049462"/>
            <a:ext cx="6361112" cy="3811588"/>
          </a:xfrm>
          <a:prstGeom prst="rect">
            <a:avLst/>
          </a:prstGeom>
        </p:spPr>
        <p:txBody>
          <a:bodyPr/>
          <a:lstStyle>
            <a:lvl1pPr marL="457200" indent="-457200">
              <a:buClr>
                <a:srgbClr val="70AD47"/>
              </a:buClr>
              <a:buFont typeface="Wingdings" panose="05000000000000000000" pitchFamily="2" charset="2"/>
              <a:buChar char="ü"/>
              <a:defRPr sz="3200"/>
            </a:lvl1pPr>
            <a:lvl2pPr marL="914400" indent="-457200">
              <a:buClr>
                <a:srgbClr val="70AD47"/>
              </a:buClr>
              <a:buFont typeface="Wingdings" panose="05000000000000000000" pitchFamily="2" charset="2"/>
              <a:buChar char="ü"/>
              <a:defRPr sz="2800"/>
            </a:lvl2pPr>
            <a:lvl3pPr marL="1257300" indent="-342900">
              <a:buClr>
                <a:srgbClr val="70AD47"/>
              </a:buClr>
              <a:buFont typeface="Wingdings" panose="05000000000000000000" pitchFamily="2" charset="2"/>
              <a:buChar char="ü"/>
              <a:defRPr sz="2400"/>
            </a:lvl3pPr>
            <a:lvl4pPr marL="1714500" indent="-342900">
              <a:buClr>
                <a:srgbClr val="70AD47"/>
              </a:buClr>
              <a:buFont typeface="Wingdings" panose="05000000000000000000" pitchFamily="2" charset="2"/>
              <a:buChar char="ü"/>
              <a:defRPr sz="2000"/>
            </a:lvl4pPr>
            <a:lvl5pPr marL="2171700" indent="-342900">
              <a:buClr>
                <a:srgbClr val="70AD47"/>
              </a:buClr>
              <a:buFont typeface="Wingdings" panose="05000000000000000000" pitchFamily="2" charset="2"/>
              <a:buChar char="ü"/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A1268854-6FBD-4D00-B100-BC060FC6AB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pic>
        <p:nvPicPr>
          <p:cNvPr id="8" name="Obrázok 7">
            <a:extLst>
              <a:ext uri="{FF2B5EF4-FFF2-40B4-BE49-F238E27FC236}">
                <a16:creationId xmlns:a16="http://schemas.microsoft.com/office/drawing/2014/main" id="{B91F46D5-8242-A507-928C-EDB9D306C92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201275" cy="2152650"/>
          </a:xfrm>
          <a:prstGeom prst="rect">
            <a:avLst/>
          </a:prstGeom>
        </p:spPr>
      </p:pic>
      <p:pic>
        <p:nvPicPr>
          <p:cNvPr id="10" name="Obrázok 9">
            <a:extLst>
              <a:ext uri="{FF2B5EF4-FFF2-40B4-BE49-F238E27FC236}">
                <a16:creationId xmlns:a16="http://schemas.microsoft.com/office/drawing/2014/main" id="{62F729F9-DFCA-7C2A-7058-DD0ABF26B06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3005" y="5533053"/>
            <a:ext cx="2408995" cy="1324947"/>
          </a:xfrm>
          <a:prstGeom prst="rect">
            <a:avLst/>
          </a:prstGeom>
        </p:spPr>
      </p:pic>
      <p:sp>
        <p:nvSpPr>
          <p:cNvPr id="5" name="Nadpis 4">
            <a:extLst>
              <a:ext uri="{FF2B5EF4-FFF2-40B4-BE49-F238E27FC236}">
                <a16:creationId xmlns:a16="http://schemas.microsoft.com/office/drawing/2014/main" id="{5C2221F6-2F29-C7EC-05E6-8B8491894C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1089"/>
            <a:ext cx="5003036" cy="634425"/>
          </a:xfrm>
        </p:spPr>
        <p:txBody>
          <a:bodyPr>
            <a:noAutofit/>
          </a:bodyPr>
          <a:lstStyle>
            <a:lvl1pPr>
              <a:defRPr sz="36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sk-SK" dirty="0"/>
              <a:t>Kliknutím upravte štýl predlohy nadpisu</a:t>
            </a:r>
          </a:p>
        </p:txBody>
      </p:sp>
    </p:spTree>
    <p:extLst>
      <p:ext uri="{BB962C8B-B14F-4D97-AF65-F5344CB8AC3E}">
        <p14:creationId xmlns:p14="http://schemas.microsoft.com/office/powerpoint/2010/main" val="4078824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rázok 2">
            <a:extLst>
              <a:ext uri="{FF2B5EF4-FFF2-40B4-BE49-F238E27FC236}">
                <a16:creationId xmlns:a16="http://schemas.microsoft.com/office/drawing/2014/main" id="{36ED662A-CDD5-46A8-AAC2-7999D288B2F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2049462"/>
            <a:ext cx="58578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Kliknutím na ikonu pridáte obrázok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1D8312C9-BFC5-49EC-9AD4-1294F3009D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pic>
        <p:nvPicPr>
          <p:cNvPr id="8" name="Obrázok 7">
            <a:extLst>
              <a:ext uri="{FF2B5EF4-FFF2-40B4-BE49-F238E27FC236}">
                <a16:creationId xmlns:a16="http://schemas.microsoft.com/office/drawing/2014/main" id="{4CA8722B-5F5B-D337-89EA-37F17EEE112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201275" cy="2152650"/>
          </a:xfrm>
          <a:prstGeom prst="rect">
            <a:avLst/>
          </a:prstGeom>
        </p:spPr>
      </p:pic>
      <p:pic>
        <p:nvPicPr>
          <p:cNvPr id="10" name="Obrázok 9">
            <a:extLst>
              <a:ext uri="{FF2B5EF4-FFF2-40B4-BE49-F238E27FC236}">
                <a16:creationId xmlns:a16="http://schemas.microsoft.com/office/drawing/2014/main" id="{FD47C1C1-9E18-D24C-195A-BCAC2A629CF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3005" y="5533053"/>
            <a:ext cx="2408995" cy="1324947"/>
          </a:xfrm>
          <a:prstGeom prst="rect">
            <a:avLst/>
          </a:prstGeom>
        </p:spPr>
      </p:pic>
      <p:sp>
        <p:nvSpPr>
          <p:cNvPr id="2" name="Nadpis 4">
            <a:extLst>
              <a:ext uri="{FF2B5EF4-FFF2-40B4-BE49-F238E27FC236}">
                <a16:creationId xmlns:a16="http://schemas.microsoft.com/office/drawing/2014/main" id="{3FDA91D0-CD43-8520-573D-B24DC4C1A9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1089"/>
            <a:ext cx="5003036" cy="634425"/>
          </a:xfrm>
        </p:spPr>
        <p:txBody>
          <a:bodyPr>
            <a:noAutofit/>
          </a:bodyPr>
          <a:lstStyle>
            <a:lvl1pPr>
              <a:defRPr sz="36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sk-SK" dirty="0"/>
              <a:t>Kliknutím upravte štýl predlohy nadpisu</a:t>
            </a:r>
          </a:p>
        </p:txBody>
      </p:sp>
    </p:spTree>
    <p:extLst>
      <p:ext uri="{BB962C8B-B14F-4D97-AF65-F5344CB8AC3E}">
        <p14:creationId xmlns:p14="http://schemas.microsoft.com/office/powerpoint/2010/main" val="640214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ozloženie obsah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ok 5">
            <a:extLst>
              <a:ext uri="{FF2B5EF4-FFF2-40B4-BE49-F238E27FC236}">
                <a16:creationId xmlns:a16="http://schemas.microsoft.com/office/drawing/2014/main" id="{4ECEBA80-36AA-6D7C-2490-24BFF703EA5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695004"/>
            <a:ext cx="12192000" cy="3213100"/>
          </a:xfrm>
          <a:prstGeom prst="rect">
            <a:avLst/>
          </a:prstGeom>
        </p:spPr>
      </p:pic>
      <p:pic>
        <p:nvPicPr>
          <p:cNvPr id="8" name="Obrázok 7">
            <a:extLst>
              <a:ext uri="{FF2B5EF4-FFF2-40B4-BE49-F238E27FC236}">
                <a16:creationId xmlns:a16="http://schemas.microsoft.com/office/drawing/2014/main" id="{BBBC7186-1134-2DD3-8956-37CAD0BAB50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5378" y="3043054"/>
            <a:ext cx="2802614" cy="2570397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054A6A0C-6FF7-FF4D-3EBB-EF92F17E0B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244549"/>
            <a:ext cx="12192000" cy="4524315"/>
          </a:xfrm>
        </p:spPr>
        <p:txBody>
          <a:bodyPr>
            <a:normAutofit/>
          </a:bodyPr>
          <a:lstStyle>
            <a:lvl1pPr algn="ctr">
              <a:defRPr sz="6600" b="1">
                <a:solidFill>
                  <a:srgbClr val="70AD47"/>
                </a:solidFill>
                <a:latin typeface="+mn-lt"/>
              </a:defRPr>
            </a:lvl1pPr>
          </a:lstStyle>
          <a:p>
            <a:r>
              <a:rPr lang="sk-SK" dirty="0"/>
              <a:t>Kliknutím upravte štýl predlohy nadpisu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2D7DAD34-CCA5-49FB-0D1A-E25802A808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5382618"/>
            <a:ext cx="12192000" cy="461666"/>
          </a:xfrm>
        </p:spPr>
        <p:txBody>
          <a:bodyPr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 dirty="0"/>
              <a:t>Kliknutím upravte štýl predlohy podnadpisu</a:t>
            </a:r>
          </a:p>
        </p:txBody>
      </p:sp>
    </p:spTree>
    <p:extLst>
      <p:ext uri="{BB962C8B-B14F-4D97-AF65-F5344CB8AC3E}">
        <p14:creationId xmlns:p14="http://schemas.microsoft.com/office/powerpoint/2010/main" val="4168074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nadpis 1">
            <a:extLst>
              <a:ext uri="{FF2B5EF4-FFF2-40B4-BE49-F238E27FC236}">
                <a16:creationId xmlns:a16="http://schemas.microsoft.com/office/drawing/2014/main" id="{8819DF5C-B8B9-4294-929C-0329CC319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2684DFDB-3DE3-4E3D-AB2B-DDD0B6D81A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4F311128-1492-4D2F-92C9-F31A37FF8A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E14F7E-4CE2-40C3-A1EC-0B84F900C60D}" type="datetimeFigureOut">
              <a:rPr lang="sk-SK" smtClean="0"/>
              <a:t>20. 4. 2026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382757A7-481B-4C8C-BC98-017D78F546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 dirty="0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45096888-39CE-4AC3-A5E4-23F526FDE9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97B374-5CC3-4906-8AB1-3FF3C72BB01B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86184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9" r:id="rId2"/>
    <p:sldLayoutId id="2147483650" r:id="rId3"/>
    <p:sldLayoutId id="2147483652" r:id="rId4"/>
    <p:sldLayoutId id="2147483653" r:id="rId5"/>
    <p:sldLayoutId id="2147483654" r:id="rId6"/>
    <p:sldLayoutId id="2147483656" r:id="rId7"/>
    <p:sldLayoutId id="2147483657" r:id="rId8"/>
    <p:sldLayoutId id="2147483658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DEA6773-5D77-5DCB-604F-B72A65734B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521295"/>
            <a:ext cx="12192000" cy="1323439"/>
          </a:xfrm>
        </p:spPr>
        <p:txBody>
          <a:bodyPr/>
          <a:lstStyle/>
          <a:p>
            <a:r>
              <a:rPr lang="sk-SK" sz="6000" dirty="0" smtClean="0"/>
              <a:t>Informácie </a:t>
            </a:r>
            <a:r>
              <a:rPr lang="sk-SK" sz="6000" dirty="0"/>
              <a:t>o aktuálnych zmenách</a:t>
            </a:r>
            <a:br>
              <a:rPr lang="sk-SK" sz="6000" dirty="0"/>
            </a:br>
            <a:r>
              <a:rPr lang="sk-SK" sz="6000" dirty="0"/>
              <a:t>na rok predkladania žiadostí 2026</a:t>
            </a:r>
          </a:p>
        </p:txBody>
      </p:sp>
    </p:spTree>
    <p:extLst>
      <p:ext uri="{BB962C8B-B14F-4D97-AF65-F5344CB8AC3E}">
        <p14:creationId xmlns:p14="http://schemas.microsoft.com/office/powerpoint/2010/main" val="25908421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k-SK" dirty="0"/>
              <a:t>Blokovanie platieb ako preventívne opatrenie na zabezpečenie ochrany finančných záujmov EÚ je obmedzené len do výšky zistenej nezrovnalosti - § 13.</a:t>
            </a:r>
          </a:p>
          <a:p>
            <a:pPr algn="just"/>
            <a:r>
              <a:rPr lang="sk-SK" dirty="0"/>
              <a:t>Okamihom zistenia nezrovnalosti sa prijímateľ stáva predbežným dlžníkom - § 14.</a:t>
            </a:r>
          </a:p>
          <a:p>
            <a:pPr algn="just"/>
            <a:r>
              <a:rPr lang="sk-SK" dirty="0"/>
              <a:t>V prípade zistenia nezrovnalosti je prijímateľ ako dlžník vedený v knihe dlžníkov až v prípade existencie exekučného titulu (napríklad</a:t>
            </a:r>
            <a:br>
              <a:rPr lang="sk-SK" dirty="0"/>
            </a:br>
            <a:r>
              <a:rPr lang="sk-SK" dirty="0"/>
              <a:t>vydané vykonateľné rozhodnutie PPA o uložení odvodu v správnom konaní, atď.) - § 14.</a:t>
            </a:r>
          </a:p>
          <a:p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838200" y="339933"/>
            <a:ext cx="9243077" cy="634425"/>
          </a:xfrm>
        </p:spPr>
        <p:txBody>
          <a:bodyPr/>
          <a:lstStyle/>
          <a:p>
            <a:r>
              <a:rPr lang="sk-SK" dirty="0">
                <a:solidFill>
                  <a:schemeClr val="tx1"/>
                </a:solidFill>
              </a:rPr>
              <a:t>Novela zákona č. 280/2017 Z. z.</a:t>
            </a:r>
            <a:br>
              <a:rPr lang="sk-SK" dirty="0">
                <a:solidFill>
                  <a:schemeClr val="tx1"/>
                </a:solidFill>
              </a:rPr>
            </a:br>
            <a:r>
              <a:rPr lang="sk-SK" dirty="0">
                <a:solidFill>
                  <a:schemeClr val="tx1"/>
                </a:solidFill>
              </a:rPr>
              <a:t>najdôležitejšie zmeny</a:t>
            </a:r>
          </a:p>
        </p:txBody>
      </p:sp>
    </p:spTree>
    <p:extLst>
      <p:ext uri="{BB962C8B-B14F-4D97-AF65-F5344CB8AC3E}">
        <p14:creationId xmlns:p14="http://schemas.microsoft.com/office/powerpoint/2010/main" val="430755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2">
            <a:extLst>
              <a:ext uri="{FF2B5EF4-FFF2-40B4-BE49-F238E27FC236}">
                <a16:creationId xmlns:a16="http://schemas.microsoft.com/office/drawing/2014/main" id="{C92DA013-BFFF-F294-EB70-42D1D01642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1089"/>
            <a:ext cx="7641566" cy="634425"/>
          </a:xfrm>
        </p:spPr>
        <p:txBody>
          <a:bodyPr/>
          <a:lstStyle/>
          <a:p>
            <a:r>
              <a:rPr lang="sk-SK" dirty="0"/>
              <a:t/>
            </a:r>
            <a:br>
              <a:rPr lang="sk-SK" dirty="0"/>
            </a:br>
            <a:r>
              <a:rPr lang="sk-SK" dirty="0">
                <a:solidFill>
                  <a:schemeClr val="tx1"/>
                </a:solidFill>
              </a:rPr>
              <a:t>Novela zákona č. 280/2017 Z. z.</a:t>
            </a:r>
            <a:br>
              <a:rPr lang="sk-SK" dirty="0">
                <a:solidFill>
                  <a:schemeClr val="tx1"/>
                </a:solidFill>
              </a:rPr>
            </a:br>
            <a:r>
              <a:rPr lang="sk-SK" dirty="0">
                <a:solidFill>
                  <a:schemeClr val="tx1"/>
                </a:solidFill>
              </a:rPr>
              <a:t>najdôležitejšie zmeny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5" name="Zástupný objekt pre obsah 1">
            <a:extLst>
              <a:ext uri="{FF2B5EF4-FFF2-40B4-BE49-F238E27FC236}">
                <a16:creationId xmlns:a16="http://schemas.microsoft.com/office/drawing/2014/main" id="{ACCB3194-05A4-5439-BA90-ED8E113D9FC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94671"/>
          <a:ext cx="10614660" cy="43008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84907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sah 1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sk-SK" sz="3600" dirty="0"/>
              <a:t>   </a:t>
            </a:r>
            <a:r>
              <a:rPr lang="sk-SK" sz="4200" dirty="0"/>
              <a:t>Podmienky a zmeny v roku 2026</a:t>
            </a:r>
          </a:p>
          <a:p>
            <a:pPr algn="just"/>
            <a:r>
              <a:rPr lang="sk-SK" sz="4200" dirty="0"/>
              <a:t>5. modifikácia SP SPP 2023 – 2027</a:t>
            </a:r>
          </a:p>
          <a:p>
            <a:pPr algn="just"/>
            <a:r>
              <a:rPr lang="sk-SK" sz="4200" dirty="0"/>
              <a:t>Novela NV SR č. 436/2022 Z. z. s účinnosťou od 01.01.2026</a:t>
            </a:r>
          </a:p>
          <a:p>
            <a:pPr algn="just"/>
            <a:r>
              <a:rPr lang="sk-SK" sz="4200" dirty="0"/>
              <a:t>§ 14 NV SR č. 436/2022 Z. z.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k-SK" sz="4200" dirty="0"/>
              <a:t>Za neproduktívnu plochu, ktorá sa vyčlení na neproduktívny účel o min. rozlohe v roku 2026 1,6 % z celkovej výmery OP sa považujú aj líniové vegetačné  prvky za splnenia podmienok podľa osobitného predpisu - § 2 ods. 6 a § 45 písm. b) NV SR</a:t>
            </a:r>
            <a:br>
              <a:rPr lang="sk-SK" sz="4200" dirty="0"/>
            </a:br>
            <a:r>
              <a:rPr lang="sk-SK" sz="4200" dirty="0"/>
              <a:t>č. 3/2023 Z. z.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k-SK" sz="4200" dirty="0"/>
              <a:t>Ustanovuje sa, že prijímateľ založí pôdu ležiacu úhorom s porastom najneskôr</a:t>
            </a:r>
            <a:br>
              <a:rPr lang="sk-SK" sz="4200" dirty="0"/>
            </a:br>
            <a:r>
              <a:rPr lang="sk-SK" sz="4200" dirty="0"/>
              <a:t>do 30.04. roku podania žiadosti a nesmie na nej vykonávať žiadne agrotechnické operácie odo dňa nasledujúceho po založení do 22.06.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k-SK" sz="4200" dirty="0"/>
              <a:t>Ak prijímateľ založí pôdu ležiacu úhorom s porastom v roku predchádzajúcom roku podania žiadosti, v období od 01.05. do 22.06. roku podania žiadosti na nej nesmie vykonávať žiadne agrotechnické operácie.</a:t>
            </a:r>
          </a:p>
          <a:p>
            <a:endParaRPr lang="sk-SK" dirty="0"/>
          </a:p>
          <a:p>
            <a:pPr algn="just">
              <a:buFont typeface="Wingdings" panose="05000000000000000000" pitchFamily="2" charset="2"/>
              <a:buChar char="Ø"/>
            </a:pPr>
            <a:endParaRPr lang="sk-SK" sz="3000" dirty="0">
              <a:solidFill>
                <a:srgbClr val="FF0000"/>
              </a:solidFill>
            </a:endParaRPr>
          </a:p>
          <a:p>
            <a:pPr algn="just"/>
            <a:endParaRPr lang="sk-SK" sz="3000" dirty="0"/>
          </a:p>
          <a:p>
            <a:endParaRPr lang="sk-SK" b="1" dirty="0">
              <a:solidFill>
                <a:srgbClr val="FF0000"/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845890" y="194865"/>
            <a:ext cx="8968530" cy="634425"/>
          </a:xfrm>
        </p:spPr>
        <p:txBody>
          <a:bodyPr/>
          <a:lstStyle/>
          <a:p>
            <a:r>
              <a:rPr lang="sk-SK" dirty="0" err="1">
                <a:solidFill>
                  <a:schemeClr val="tx1"/>
                </a:solidFill>
              </a:rPr>
              <a:t>Celofarmová</a:t>
            </a:r>
            <a:r>
              <a:rPr lang="sk-SK" dirty="0">
                <a:solidFill>
                  <a:schemeClr val="tx1"/>
                </a:solidFill>
              </a:rPr>
              <a:t> </a:t>
            </a:r>
            <a:r>
              <a:rPr lang="sk-SK" dirty="0" err="1">
                <a:solidFill>
                  <a:schemeClr val="tx1"/>
                </a:solidFill>
              </a:rPr>
              <a:t>eko</a:t>
            </a:r>
            <a:r>
              <a:rPr lang="sk-SK" dirty="0">
                <a:solidFill>
                  <a:schemeClr val="tx1"/>
                </a:solidFill>
              </a:rPr>
              <a:t>-schéma</a:t>
            </a:r>
            <a:r>
              <a:rPr lang="pt-BR" dirty="0">
                <a:solidFill>
                  <a:schemeClr val="tx1"/>
                </a:solidFill>
              </a:rPr>
              <a:t/>
            </a:r>
            <a:br>
              <a:rPr lang="pt-BR" dirty="0">
                <a:solidFill>
                  <a:schemeClr val="tx1"/>
                </a:solidFill>
              </a:rPr>
            </a:br>
            <a:r>
              <a:rPr lang="pt-BR" dirty="0">
                <a:solidFill>
                  <a:schemeClr val="tx1"/>
                </a:solidFill>
              </a:rPr>
              <a:t>NV SR č. 43</a:t>
            </a:r>
            <a:r>
              <a:rPr lang="sk-SK" dirty="0">
                <a:solidFill>
                  <a:schemeClr val="tx1"/>
                </a:solidFill>
              </a:rPr>
              <a:t>6</a:t>
            </a:r>
            <a:r>
              <a:rPr lang="pt-BR" dirty="0">
                <a:solidFill>
                  <a:schemeClr val="tx1"/>
                </a:solidFill>
              </a:rPr>
              <a:t>/2022</a:t>
            </a:r>
            <a:r>
              <a:rPr lang="sk-SK" dirty="0">
                <a:solidFill>
                  <a:schemeClr val="tx1"/>
                </a:solidFill>
              </a:rPr>
              <a:t> Z. z.</a:t>
            </a:r>
          </a:p>
        </p:txBody>
      </p:sp>
    </p:spTree>
    <p:extLst>
      <p:ext uri="{BB962C8B-B14F-4D97-AF65-F5344CB8AC3E}">
        <p14:creationId xmlns:p14="http://schemas.microsoft.com/office/powerpoint/2010/main" val="2175872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sah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sk-SK" sz="2300" dirty="0"/>
              <a:t>§ 15 ods. 2 písm. c) NV SR č. 436/2022 Z. z.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k-SK" sz="2300" dirty="0"/>
              <a:t>Ustanovuje sa, že výmera </a:t>
            </a:r>
            <a:r>
              <a:rPr lang="sk-SK" sz="2300" dirty="0" err="1"/>
              <a:t>biopásu</a:t>
            </a:r>
            <a:r>
              <a:rPr lang="sk-SK" sz="2300" dirty="0"/>
              <a:t> musí dosahovať najmenej 0,5 % zo súvislej plochy ornej pôdy podľa odseku 1 po odpočítaní výmery podľa odseku 6.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k-SK" sz="2300" dirty="0"/>
              <a:t>To neplatí pre min. výmeru ostrova  biodiverzity v CHÚ.</a:t>
            </a:r>
          </a:p>
          <a:p>
            <a:pPr algn="just"/>
            <a:r>
              <a:rPr lang="sk-SK" sz="2300" dirty="0"/>
              <a:t>§ 17 ods. 3 písm. b) NV SR č. 436/2022 Z. z.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k-SK" sz="2300" dirty="0"/>
              <a:t>Prijímateľ je povinný plochu vysiatu zmesami pre opeľovače – v období od </a:t>
            </a:r>
            <a:r>
              <a:rPr lang="sk-SK" sz="2300" strike="sngStrike" dirty="0"/>
              <a:t>30.04.</a:t>
            </a:r>
            <a:r>
              <a:rPr lang="sk-SK" sz="2300" dirty="0"/>
              <a:t> 01.05. do 22.06. nekosiť a </a:t>
            </a:r>
            <a:r>
              <a:rPr lang="sk-SK" sz="2300" dirty="0" err="1"/>
              <a:t>nemulčovať</a:t>
            </a:r>
            <a:r>
              <a:rPr lang="sk-SK" sz="2300" dirty="0"/>
              <a:t>.</a:t>
            </a:r>
          </a:p>
          <a:p>
            <a:pPr algn="just"/>
            <a:r>
              <a:rPr lang="sk-SK" sz="2300" dirty="0"/>
              <a:t>§ 20 NV SR č. 436/2022 Z. z. - Legislatívno-technická úprava výnimky zeleného krytu</a:t>
            </a:r>
            <a:br>
              <a:rPr lang="sk-SK" sz="2300" dirty="0"/>
            </a:br>
            <a:r>
              <a:rPr lang="sk-SK" sz="2300" dirty="0"/>
              <a:t>vo vinohrade v reštrukturalizácii alebo vo vinohrade v konverzii.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845890" y="194865"/>
            <a:ext cx="8968530" cy="634425"/>
          </a:xfrm>
        </p:spPr>
        <p:txBody>
          <a:bodyPr/>
          <a:lstStyle/>
          <a:p>
            <a:r>
              <a:rPr lang="sk-SK" dirty="0" err="1"/>
              <a:t>Celofarmová</a:t>
            </a:r>
            <a:r>
              <a:rPr lang="sk-SK" dirty="0"/>
              <a:t> </a:t>
            </a:r>
            <a:r>
              <a:rPr lang="sk-SK" dirty="0" err="1"/>
              <a:t>eko</a:t>
            </a:r>
            <a:r>
              <a:rPr lang="sk-SK" dirty="0"/>
              <a:t>-schéma</a:t>
            </a:r>
            <a:r>
              <a:rPr lang="pt-BR" dirty="0"/>
              <a:t/>
            </a:r>
            <a:br>
              <a:rPr lang="pt-BR" dirty="0"/>
            </a:br>
            <a:r>
              <a:rPr lang="pt-BR" dirty="0"/>
              <a:t>NV SR č. 43</a:t>
            </a:r>
            <a:r>
              <a:rPr lang="sk-SK" dirty="0"/>
              <a:t>6</a:t>
            </a:r>
            <a:r>
              <a:rPr lang="pt-BR" dirty="0"/>
              <a:t>/2022</a:t>
            </a:r>
            <a:r>
              <a:rPr lang="sk-SK" dirty="0"/>
              <a:t> Z. z.</a:t>
            </a:r>
          </a:p>
        </p:txBody>
      </p:sp>
    </p:spTree>
    <p:extLst>
      <p:ext uri="{BB962C8B-B14F-4D97-AF65-F5344CB8AC3E}">
        <p14:creationId xmlns:p14="http://schemas.microsoft.com/office/powerpoint/2010/main" val="3663998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sah 1"/>
          <p:cNvSpPr>
            <a:spLocks noGrp="1"/>
          </p:cNvSpPr>
          <p:nvPr>
            <p:ph idx="1"/>
          </p:nvPr>
        </p:nvSpPr>
        <p:spPr>
          <a:xfrm>
            <a:off x="838200" y="1894671"/>
            <a:ext cx="10614660" cy="4700093"/>
          </a:xfrm>
        </p:spPr>
        <p:txBody>
          <a:bodyPr>
            <a:normAutofit/>
          </a:bodyPr>
          <a:lstStyle/>
          <a:p>
            <a:pPr algn="just"/>
            <a:r>
              <a:rPr lang="sk-SK" dirty="0"/>
              <a:t>N</a:t>
            </a:r>
            <a:r>
              <a:rPr lang="pt-BR" dirty="0"/>
              <a:t>ovel</a:t>
            </a:r>
            <a:r>
              <a:rPr lang="sk-SK" dirty="0"/>
              <a:t>a</a:t>
            </a:r>
            <a:r>
              <a:rPr lang="pt-BR" dirty="0"/>
              <a:t> NV SR č. 436/2022 Z. z.</a:t>
            </a:r>
            <a:r>
              <a:rPr lang="sk-SK" dirty="0"/>
              <a:t> s účinnosťou od 15.03.2026</a:t>
            </a:r>
          </a:p>
          <a:p>
            <a:pPr algn="just"/>
            <a:r>
              <a:rPr lang="sk-SK" dirty="0"/>
              <a:t>Výnimka z vytvárania plochy vysiatej zmesami pre opeľovače, ak táto plocha predstavuje výmeru menej ako 0,01 ha.</a:t>
            </a:r>
          </a:p>
          <a:p>
            <a:pPr algn="just"/>
            <a:r>
              <a:rPr lang="sk-SK" dirty="0"/>
              <a:t>Povinná jednotná evidencia pasenia v podpore pastevného chovu.</a:t>
            </a:r>
          </a:p>
          <a:p>
            <a:pPr marL="0" indent="0" algn="just">
              <a:buNone/>
            </a:pPr>
            <a:endParaRPr lang="sk-SK" sz="1900" b="1" dirty="0"/>
          </a:p>
        </p:txBody>
      </p:sp>
      <p:sp>
        <p:nvSpPr>
          <p:cNvPr id="4" name="Obdĺžnik 3"/>
          <p:cNvSpPr/>
          <p:nvPr/>
        </p:nvSpPr>
        <p:spPr>
          <a:xfrm>
            <a:off x="838200" y="-39077"/>
            <a:ext cx="8864772" cy="1089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sk-SK" sz="3600" b="1" dirty="0" err="1"/>
              <a:t>Celofarmová</a:t>
            </a:r>
            <a:r>
              <a:rPr lang="sk-SK" sz="3600" b="1" dirty="0"/>
              <a:t> </a:t>
            </a:r>
            <a:r>
              <a:rPr lang="sk-SK" sz="3600" b="1" dirty="0" err="1"/>
              <a:t>eko</a:t>
            </a:r>
            <a:r>
              <a:rPr lang="sk-SK" sz="3600" b="1" dirty="0"/>
              <a:t>-schéma</a:t>
            </a:r>
            <a:br>
              <a:rPr lang="sk-SK" sz="3600" b="1" dirty="0"/>
            </a:br>
            <a:r>
              <a:rPr lang="sk-SK" sz="3600" b="1" dirty="0"/>
              <a:t>NV SR č. 436/2022 Z. z.</a:t>
            </a:r>
          </a:p>
        </p:txBody>
      </p:sp>
    </p:spTree>
    <p:extLst>
      <p:ext uri="{BB962C8B-B14F-4D97-AF65-F5344CB8AC3E}">
        <p14:creationId xmlns:p14="http://schemas.microsoft.com/office/powerpoint/2010/main" val="2831636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sah 1"/>
          <p:cNvSpPr>
            <a:spLocks noGrp="1"/>
          </p:cNvSpPr>
          <p:nvPr>
            <p:ph idx="1"/>
          </p:nvPr>
        </p:nvSpPr>
        <p:spPr>
          <a:xfrm>
            <a:off x="867508" y="1708167"/>
            <a:ext cx="10614660" cy="4700093"/>
          </a:xfrm>
        </p:spPr>
        <p:txBody>
          <a:bodyPr>
            <a:normAutofit/>
          </a:bodyPr>
          <a:lstStyle/>
          <a:p>
            <a:pPr algn="just"/>
            <a:endParaRPr lang="sk-SK" sz="1900" b="1" dirty="0"/>
          </a:p>
          <a:p>
            <a:pPr algn="just"/>
            <a:endParaRPr lang="sk-SK" sz="1900" b="1" dirty="0"/>
          </a:p>
          <a:p>
            <a:pPr algn="just"/>
            <a:endParaRPr lang="sk-SK" sz="1900" b="1" dirty="0"/>
          </a:p>
          <a:p>
            <a:pPr algn="just"/>
            <a:endParaRPr lang="pl-PL" sz="1900" b="1" dirty="0"/>
          </a:p>
          <a:p>
            <a:pPr algn="just"/>
            <a:endParaRPr lang="sk-SK" sz="1900" b="1" dirty="0"/>
          </a:p>
          <a:p>
            <a:pPr algn="just"/>
            <a:endParaRPr lang="pl-PL" sz="2200" b="1" dirty="0"/>
          </a:p>
          <a:p>
            <a:endParaRPr lang="sk-SK" sz="2200" b="1" u="sng" dirty="0"/>
          </a:p>
          <a:p>
            <a:endParaRPr lang="sk-SK" sz="3800" b="1" u="sng" dirty="0"/>
          </a:p>
          <a:p>
            <a:endParaRPr lang="sk-SK" sz="3800" b="1" dirty="0"/>
          </a:p>
          <a:p>
            <a:endParaRPr lang="sk-SK" dirty="0"/>
          </a:p>
        </p:txBody>
      </p:sp>
      <p:sp>
        <p:nvSpPr>
          <p:cNvPr id="4" name="Obdĺžnik 3"/>
          <p:cNvSpPr/>
          <p:nvPr/>
        </p:nvSpPr>
        <p:spPr>
          <a:xfrm>
            <a:off x="838199" y="-39077"/>
            <a:ext cx="10015263" cy="1089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sk-SK" sz="3600" b="1" dirty="0" err="1">
                <a:solidFill>
                  <a:schemeClr val="bg1"/>
                </a:solidFill>
              </a:rPr>
              <a:t>Celofarmová</a:t>
            </a:r>
            <a:r>
              <a:rPr lang="sk-SK" sz="3600" b="1" dirty="0">
                <a:solidFill>
                  <a:schemeClr val="bg1"/>
                </a:solidFill>
              </a:rPr>
              <a:t> </a:t>
            </a:r>
            <a:r>
              <a:rPr lang="sk-SK" sz="3600" b="1" dirty="0" err="1">
                <a:solidFill>
                  <a:schemeClr val="bg1"/>
                </a:solidFill>
              </a:rPr>
              <a:t>eko</a:t>
            </a:r>
            <a:r>
              <a:rPr lang="sk-SK" sz="3600" b="1" dirty="0">
                <a:solidFill>
                  <a:schemeClr val="bg1"/>
                </a:solidFill>
              </a:rPr>
              <a:t>-schéma</a:t>
            </a:r>
            <a:br>
              <a:rPr lang="sk-SK" sz="3600" b="1" dirty="0">
                <a:solidFill>
                  <a:schemeClr val="bg1"/>
                </a:solidFill>
              </a:rPr>
            </a:br>
            <a:r>
              <a:rPr lang="sk-SK" sz="3600" b="1" dirty="0">
                <a:solidFill>
                  <a:schemeClr val="bg1"/>
                </a:solidFill>
              </a:rPr>
              <a:t>NV SR č. 436/2022 Z. z. – evidencia pasenia</a:t>
            </a:r>
          </a:p>
        </p:txBody>
      </p:sp>
      <p:sp>
        <p:nvSpPr>
          <p:cNvPr id="5" name="Obdĺžnik 4"/>
          <p:cNvSpPr/>
          <p:nvPr/>
        </p:nvSpPr>
        <p:spPr>
          <a:xfrm>
            <a:off x="931692" y="5410596"/>
            <a:ext cx="1048629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1000" dirty="0"/>
              <a:t>* Uvedie sa meno, priezvisko, ak ide o fyzickú osobu, obchodné meno, ak ide o fyzickú osobu – podnikateľa alebo názov, ak ide o právnickú osobu.</a:t>
            </a:r>
          </a:p>
          <a:p>
            <a:r>
              <a:rPr lang="sk-SK" sz="1000" dirty="0"/>
              <a:t>** Uvedie sa identifikácia zvierat, ktoré patria do vybranej kategórie zvierat podľa § 22 ods. 5 z uvádzaného chovu a ktoré sa nepásli v uvádzanom období pasenia. </a:t>
            </a:r>
          </a:p>
          <a:p>
            <a:r>
              <a:rPr lang="sk-SK" sz="1000" dirty="0"/>
              <a:t>*** Pri nepasení z dôvodov podľa § 22 ods. 2 sa uvádza v príslušnom riadku nepasenia značka „X“. Pri inom objektívnom dôvode nepasenia sa uvádza konkrétny dôvod tohto nepasenia.</a:t>
            </a:r>
          </a:p>
          <a:p>
            <a:r>
              <a:rPr lang="sk-SK" sz="1000" dirty="0"/>
              <a:t>**** Pri inom dôvode nepasenia ako podľa § 22 ods. 2 sa uvádza značka „X“.</a:t>
            </a:r>
          </a:p>
        </p:txBody>
      </p:sp>
      <p:graphicFrame>
        <p:nvGraphicFramePr>
          <p:cNvPr id="6" name="Tabuľka 5">
            <a:extLst>
              <a:ext uri="{FF2B5EF4-FFF2-40B4-BE49-F238E27FC236}">
                <a16:creationId xmlns:a16="http://schemas.microsoft.com/office/drawing/2014/main" id="{96BD15D3-9E37-D944-D620-D54B26944D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7459136"/>
              </p:ext>
            </p:extLst>
          </p:nvPr>
        </p:nvGraphicFramePr>
        <p:xfrm>
          <a:off x="1017917" y="1311215"/>
          <a:ext cx="10015263" cy="3838618"/>
        </p:xfrm>
        <a:graphic>
          <a:graphicData uri="http://schemas.openxmlformats.org/drawingml/2006/table">
            <a:tbl>
              <a:tblPr firstRow="1" firstCol="1" bandRow="1"/>
              <a:tblGrid>
                <a:gridCol w="342534">
                  <a:extLst>
                    <a:ext uri="{9D8B030D-6E8A-4147-A177-3AD203B41FA5}">
                      <a16:colId xmlns:a16="http://schemas.microsoft.com/office/drawing/2014/main" val="1478489701"/>
                    </a:ext>
                  </a:extLst>
                </a:gridCol>
                <a:gridCol w="213722">
                  <a:extLst>
                    <a:ext uri="{9D8B030D-6E8A-4147-A177-3AD203B41FA5}">
                      <a16:colId xmlns:a16="http://schemas.microsoft.com/office/drawing/2014/main" val="4140875173"/>
                    </a:ext>
                  </a:extLst>
                </a:gridCol>
                <a:gridCol w="213722">
                  <a:extLst>
                    <a:ext uri="{9D8B030D-6E8A-4147-A177-3AD203B41FA5}">
                      <a16:colId xmlns:a16="http://schemas.microsoft.com/office/drawing/2014/main" val="852332619"/>
                    </a:ext>
                  </a:extLst>
                </a:gridCol>
                <a:gridCol w="213722">
                  <a:extLst>
                    <a:ext uri="{9D8B030D-6E8A-4147-A177-3AD203B41FA5}">
                      <a16:colId xmlns:a16="http://schemas.microsoft.com/office/drawing/2014/main" val="2302756922"/>
                    </a:ext>
                  </a:extLst>
                </a:gridCol>
                <a:gridCol w="213722">
                  <a:extLst>
                    <a:ext uri="{9D8B030D-6E8A-4147-A177-3AD203B41FA5}">
                      <a16:colId xmlns:a16="http://schemas.microsoft.com/office/drawing/2014/main" val="2108699843"/>
                    </a:ext>
                  </a:extLst>
                </a:gridCol>
                <a:gridCol w="213722">
                  <a:extLst>
                    <a:ext uri="{9D8B030D-6E8A-4147-A177-3AD203B41FA5}">
                      <a16:colId xmlns:a16="http://schemas.microsoft.com/office/drawing/2014/main" val="1866282400"/>
                    </a:ext>
                  </a:extLst>
                </a:gridCol>
                <a:gridCol w="213722">
                  <a:extLst>
                    <a:ext uri="{9D8B030D-6E8A-4147-A177-3AD203B41FA5}">
                      <a16:colId xmlns:a16="http://schemas.microsoft.com/office/drawing/2014/main" val="3378732029"/>
                    </a:ext>
                  </a:extLst>
                </a:gridCol>
                <a:gridCol w="213722">
                  <a:extLst>
                    <a:ext uri="{9D8B030D-6E8A-4147-A177-3AD203B41FA5}">
                      <a16:colId xmlns:a16="http://schemas.microsoft.com/office/drawing/2014/main" val="914013486"/>
                    </a:ext>
                  </a:extLst>
                </a:gridCol>
                <a:gridCol w="213722">
                  <a:extLst>
                    <a:ext uri="{9D8B030D-6E8A-4147-A177-3AD203B41FA5}">
                      <a16:colId xmlns:a16="http://schemas.microsoft.com/office/drawing/2014/main" val="2728052788"/>
                    </a:ext>
                  </a:extLst>
                </a:gridCol>
                <a:gridCol w="123560">
                  <a:extLst>
                    <a:ext uri="{9D8B030D-6E8A-4147-A177-3AD203B41FA5}">
                      <a16:colId xmlns:a16="http://schemas.microsoft.com/office/drawing/2014/main" val="313615602"/>
                    </a:ext>
                  </a:extLst>
                </a:gridCol>
                <a:gridCol w="123560">
                  <a:extLst>
                    <a:ext uri="{9D8B030D-6E8A-4147-A177-3AD203B41FA5}">
                      <a16:colId xmlns:a16="http://schemas.microsoft.com/office/drawing/2014/main" val="1610911497"/>
                    </a:ext>
                  </a:extLst>
                </a:gridCol>
                <a:gridCol w="213722">
                  <a:extLst>
                    <a:ext uri="{9D8B030D-6E8A-4147-A177-3AD203B41FA5}">
                      <a16:colId xmlns:a16="http://schemas.microsoft.com/office/drawing/2014/main" val="794958927"/>
                    </a:ext>
                  </a:extLst>
                </a:gridCol>
                <a:gridCol w="213722">
                  <a:extLst>
                    <a:ext uri="{9D8B030D-6E8A-4147-A177-3AD203B41FA5}">
                      <a16:colId xmlns:a16="http://schemas.microsoft.com/office/drawing/2014/main" val="1819526301"/>
                    </a:ext>
                  </a:extLst>
                </a:gridCol>
                <a:gridCol w="123560">
                  <a:extLst>
                    <a:ext uri="{9D8B030D-6E8A-4147-A177-3AD203B41FA5}">
                      <a16:colId xmlns:a16="http://schemas.microsoft.com/office/drawing/2014/main" val="4112644314"/>
                    </a:ext>
                  </a:extLst>
                </a:gridCol>
                <a:gridCol w="123560">
                  <a:extLst>
                    <a:ext uri="{9D8B030D-6E8A-4147-A177-3AD203B41FA5}">
                      <a16:colId xmlns:a16="http://schemas.microsoft.com/office/drawing/2014/main" val="648471847"/>
                    </a:ext>
                  </a:extLst>
                </a:gridCol>
                <a:gridCol w="213722">
                  <a:extLst>
                    <a:ext uri="{9D8B030D-6E8A-4147-A177-3AD203B41FA5}">
                      <a16:colId xmlns:a16="http://schemas.microsoft.com/office/drawing/2014/main" val="2310501107"/>
                    </a:ext>
                  </a:extLst>
                </a:gridCol>
                <a:gridCol w="213722">
                  <a:extLst>
                    <a:ext uri="{9D8B030D-6E8A-4147-A177-3AD203B41FA5}">
                      <a16:colId xmlns:a16="http://schemas.microsoft.com/office/drawing/2014/main" val="3993119331"/>
                    </a:ext>
                  </a:extLst>
                </a:gridCol>
                <a:gridCol w="309738">
                  <a:extLst>
                    <a:ext uri="{9D8B030D-6E8A-4147-A177-3AD203B41FA5}">
                      <a16:colId xmlns:a16="http://schemas.microsoft.com/office/drawing/2014/main" val="4008985179"/>
                    </a:ext>
                  </a:extLst>
                </a:gridCol>
                <a:gridCol w="517448">
                  <a:extLst>
                    <a:ext uri="{9D8B030D-6E8A-4147-A177-3AD203B41FA5}">
                      <a16:colId xmlns:a16="http://schemas.microsoft.com/office/drawing/2014/main" val="3547521606"/>
                    </a:ext>
                  </a:extLst>
                </a:gridCol>
                <a:gridCol w="620206">
                  <a:extLst>
                    <a:ext uri="{9D8B030D-6E8A-4147-A177-3AD203B41FA5}">
                      <a16:colId xmlns:a16="http://schemas.microsoft.com/office/drawing/2014/main" val="2791296991"/>
                    </a:ext>
                  </a:extLst>
                </a:gridCol>
                <a:gridCol w="620206">
                  <a:extLst>
                    <a:ext uri="{9D8B030D-6E8A-4147-A177-3AD203B41FA5}">
                      <a16:colId xmlns:a16="http://schemas.microsoft.com/office/drawing/2014/main" val="3494621008"/>
                    </a:ext>
                  </a:extLst>
                </a:gridCol>
                <a:gridCol w="1032703">
                  <a:extLst>
                    <a:ext uri="{9D8B030D-6E8A-4147-A177-3AD203B41FA5}">
                      <a16:colId xmlns:a16="http://schemas.microsoft.com/office/drawing/2014/main" val="3369967987"/>
                    </a:ext>
                  </a:extLst>
                </a:gridCol>
                <a:gridCol w="1032703">
                  <a:extLst>
                    <a:ext uri="{9D8B030D-6E8A-4147-A177-3AD203B41FA5}">
                      <a16:colId xmlns:a16="http://schemas.microsoft.com/office/drawing/2014/main" val="790200812"/>
                    </a:ext>
                  </a:extLst>
                </a:gridCol>
                <a:gridCol w="722965">
                  <a:extLst>
                    <a:ext uri="{9D8B030D-6E8A-4147-A177-3AD203B41FA5}">
                      <a16:colId xmlns:a16="http://schemas.microsoft.com/office/drawing/2014/main" val="2047663520"/>
                    </a:ext>
                  </a:extLst>
                </a:gridCol>
                <a:gridCol w="722965">
                  <a:extLst>
                    <a:ext uri="{9D8B030D-6E8A-4147-A177-3AD203B41FA5}">
                      <a16:colId xmlns:a16="http://schemas.microsoft.com/office/drawing/2014/main" val="3922517679"/>
                    </a:ext>
                  </a:extLst>
                </a:gridCol>
                <a:gridCol w="1034891">
                  <a:extLst>
                    <a:ext uri="{9D8B030D-6E8A-4147-A177-3AD203B41FA5}">
                      <a16:colId xmlns:a16="http://schemas.microsoft.com/office/drawing/2014/main" val="1302895752"/>
                    </a:ext>
                  </a:extLst>
                </a:gridCol>
              </a:tblGrid>
              <a:tr h="164838">
                <a:tc rowSpan="2" gridSpan="3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Rok:</a:t>
                      </a:r>
                      <a:endParaRPr lang="sk-SK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gridSpan="23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Názov prijímateľa:*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0355532"/>
                  </a:ext>
                </a:extLst>
              </a:tr>
              <a:tr h="164838">
                <a:tc gridSpan="3"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gridSpan="23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Jednotný identifikátor prijímateľa:</a:t>
                      </a:r>
                      <a:endParaRPr lang="sk-SK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3792644"/>
                  </a:ext>
                </a:extLst>
              </a:tr>
              <a:tr h="164838">
                <a:tc rowSpan="2" gridSpan="3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Registračné číslo chovu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rowSpan="2" gridSpan="7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Kategória zvierat  </a:t>
                      </a:r>
                      <a:endParaRPr lang="sk-SK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gridSpan="10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Obdobie pasenia</a:t>
                      </a:r>
                      <a:endParaRPr lang="sk-SK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rowSpan="3" gridSpan="6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4198683"/>
                  </a:ext>
                </a:extLst>
              </a:tr>
              <a:tr h="172393">
                <a:tc gridSpan="3"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gridSpan="7"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Od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Počet dní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gridSpan="6"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4297604"/>
                  </a:ext>
                </a:extLst>
              </a:tr>
              <a:tr h="164838">
                <a:tc gridSpan="3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gridSpan="6"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373139"/>
                  </a:ext>
                </a:extLst>
              </a:tr>
              <a:tr h="164838">
                <a:tc gridSpan="26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Identifikácia zvierat, ktoré sa nepásli**</a:t>
                      </a:r>
                      <a:endParaRPr lang="sk-SK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5477351"/>
                  </a:ext>
                </a:extLst>
              </a:tr>
              <a:tr h="154516">
                <a:tc rowSpan="2"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75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Poradové</a:t>
                      </a:r>
                      <a:endParaRPr lang="sk-SK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75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číslo</a:t>
                      </a:r>
                      <a:endParaRPr lang="sk-SK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71755" marR="71755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75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gridSpan="2"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75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Kód krajiny</a:t>
                      </a:r>
                      <a:endParaRPr lang="sk-SK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rowSpan="2" gridSpan="1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75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Identifikačný kód zvieraťa</a:t>
                      </a:r>
                      <a:endParaRPr lang="sk-SK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75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Obdobie nepasenia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75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Nepasenie z dôvodov podľa § 22 ods. 2***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75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Nepasenie z iného dôvodu ako podľa 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75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§ 22 ods. 2****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75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8301271"/>
                  </a:ext>
                </a:extLst>
              </a:tr>
              <a:tr h="1203977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gridSpan="14"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75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Od 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75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 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75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75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Počet dní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75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Vysoké štádium gravidity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75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zvieraťa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75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Choroba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75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zvieraťa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75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75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Karanténa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75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zvieraťa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75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z dôvodu účasti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75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na výstave alebo súťaži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75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Účasť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75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zvieraťa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75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na výstave alebo súťaži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75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Uviesť iný objektívny dôvod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1366536"/>
                  </a:ext>
                </a:extLst>
              </a:tr>
              <a:tr h="16483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22062910"/>
                  </a:ext>
                </a:extLst>
              </a:tr>
              <a:tr h="16483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0422052"/>
                  </a:ext>
                </a:extLst>
              </a:tr>
              <a:tr h="16483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13277508"/>
                  </a:ext>
                </a:extLst>
              </a:tr>
              <a:tr h="16483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62955347"/>
                  </a:ext>
                </a:extLst>
              </a:tr>
              <a:tr h="16483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21644663"/>
                  </a:ext>
                </a:extLst>
              </a:tr>
              <a:tr h="16483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4415000"/>
                  </a:ext>
                </a:extLst>
              </a:tr>
              <a:tr h="16483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1256155"/>
                  </a:ext>
                </a:extLst>
              </a:tr>
              <a:tr h="16483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2906669"/>
                  </a:ext>
                </a:extLst>
              </a:tr>
              <a:tr h="16483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k-SK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23600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8101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ĺžnik 5">
            <a:extLst>
              <a:ext uri="{FF2B5EF4-FFF2-40B4-BE49-F238E27FC236}">
                <a16:creationId xmlns:a16="http://schemas.microsoft.com/office/drawing/2014/main" id="{38C9C0A1-18AB-D6EC-CE06-9318DFEE1C87}"/>
              </a:ext>
            </a:extLst>
          </p:cNvPr>
          <p:cNvSpPr/>
          <p:nvPr/>
        </p:nvSpPr>
        <p:spPr>
          <a:xfrm>
            <a:off x="-292030" y="1641397"/>
            <a:ext cx="12125498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k-SK" sz="8800" b="1" dirty="0">
                <a:solidFill>
                  <a:schemeClr val="accent6"/>
                </a:solidFill>
              </a:rPr>
              <a:t>Ďakujeme za pozornosť</a:t>
            </a:r>
          </a:p>
        </p:txBody>
      </p:sp>
      <p:sp>
        <p:nvSpPr>
          <p:cNvPr id="4" name="Obdĺžnik 3"/>
          <p:cNvSpPr/>
          <p:nvPr/>
        </p:nvSpPr>
        <p:spPr>
          <a:xfrm>
            <a:off x="769884" y="3804645"/>
            <a:ext cx="1028284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sk-SK" b="1" dirty="0"/>
          </a:p>
          <a:p>
            <a:pPr algn="ctr"/>
            <a:endParaRPr lang="sk-SK" b="1" dirty="0"/>
          </a:p>
          <a:p>
            <a:pPr algn="ctr"/>
            <a:endParaRPr lang="sk-SK" b="1" dirty="0"/>
          </a:p>
          <a:p>
            <a:pPr algn="ctr"/>
            <a:endParaRPr lang="sk-SK" b="1" dirty="0"/>
          </a:p>
          <a:p>
            <a:pPr algn="ctr"/>
            <a:endParaRPr lang="sk-SK" b="1" dirty="0"/>
          </a:p>
          <a:p>
            <a:pPr algn="ctr"/>
            <a:endParaRPr lang="sk-SK" b="1" dirty="0"/>
          </a:p>
        </p:txBody>
      </p:sp>
    </p:spTree>
    <p:extLst>
      <p:ext uri="{BB962C8B-B14F-4D97-AF65-F5344CB8AC3E}">
        <p14:creationId xmlns:p14="http://schemas.microsoft.com/office/powerpoint/2010/main" val="16227440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k-SK" dirty="0"/>
              <a:t> 5. modifikácia SP SPP 2023 - 2027 – požiadavka na úpravu podmienok</a:t>
            </a:r>
            <a:br>
              <a:rPr lang="sk-SK" dirty="0"/>
            </a:br>
            <a:r>
              <a:rPr lang="sk-SK" dirty="0"/>
              <a:t>  sociálnej </a:t>
            </a:r>
            <a:r>
              <a:rPr lang="sk-SK" dirty="0" err="1"/>
              <a:t>kondicionality</a:t>
            </a:r>
            <a:endParaRPr lang="sk-SK" dirty="0"/>
          </a:p>
          <a:p>
            <a:pPr algn="just"/>
            <a:r>
              <a:rPr lang="sk-SK" dirty="0"/>
              <a:t> Nariadenie EÚ - tzv. </a:t>
            </a:r>
            <a:r>
              <a:rPr lang="sk-SK" dirty="0" err="1"/>
              <a:t>Omnibus</a:t>
            </a:r>
            <a:r>
              <a:rPr lang="sk-SK" dirty="0"/>
              <a:t> III</a:t>
            </a:r>
          </a:p>
          <a:p>
            <a:pPr algn="just"/>
            <a:r>
              <a:rPr lang="sk-SK" dirty="0"/>
              <a:t> Úprava definície TTP</a:t>
            </a:r>
          </a:p>
          <a:p>
            <a:pPr algn="just"/>
            <a:r>
              <a:rPr lang="sk-SK" dirty="0"/>
              <a:t> Úprava definície DPEP1 a DPEP 3 až 7</a:t>
            </a:r>
          </a:p>
          <a:p>
            <a:pPr algn="just"/>
            <a:r>
              <a:rPr lang="sk-SK" dirty="0"/>
              <a:t> Auditná misia EK IACS1/2025/008/SK/LF – úprava usmernenia </a:t>
            </a:r>
            <a:br>
              <a:rPr lang="sk-SK" dirty="0"/>
            </a:br>
            <a:r>
              <a:rPr lang="sk-SK" dirty="0"/>
              <a:t> MPRV SR k NV SR č. 435/2022 Z. z.</a:t>
            </a:r>
          </a:p>
          <a:p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838200" y="292091"/>
            <a:ext cx="9044032" cy="634425"/>
          </a:xfrm>
        </p:spPr>
        <p:txBody>
          <a:bodyPr/>
          <a:lstStyle/>
          <a:p>
            <a:r>
              <a:rPr lang="sk-SK" dirty="0">
                <a:solidFill>
                  <a:schemeClr val="tx1"/>
                </a:solidFill>
              </a:rPr>
              <a:t>Priame platby a </a:t>
            </a:r>
            <a:r>
              <a:rPr lang="sk-SK" dirty="0" err="1">
                <a:solidFill>
                  <a:schemeClr val="tx1"/>
                </a:solidFill>
              </a:rPr>
              <a:t>kondicionalita</a:t>
            </a:r>
            <a:r>
              <a:rPr lang="sk-SK" dirty="0">
                <a:solidFill>
                  <a:schemeClr val="tx1"/>
                </a:solidFill>
              </a:rPr>
              <a:t> </a:t>
            </a:r>
            <a:br>
              <a:rPr lang="sk-SK" dirty="0">
                <a:solidFill>
                  <a:schemeClr val="tx1"/>
                </a:solidFill>
              </a:rPr>
            </a:br>
            <a:r>
              <a:rPr lang="sk-SK" dirty="0">
                <a:solidFill>
                  <a:schemeClr val="tx1"/>
                </a:solidFill>
              </a:rPr>
              <a:t>NV SR č. 435/2022 Z. z.</a:t>
            </a:r>
          </a:p>
        </p:txBody>
      </p:sp>
    </p:spTree>
    <p:extLst>
      <p:ext uri="{BB962C8B-B14F-4D97-AF65-F5344CB8AC3E}">
        <p14:creationId xmlns:p14="http://schemas.microsoft.com/office/powerpoint/2010/main" val="3024407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Zástupný objekt pre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sk-SK" dirty="0" err="1"/>
              <a:t>Omnibus</a:t>
            </a:r>
            <a:r>
              <a:rPr lang="sk-SK" dirty="0"/>
              <a:t> III – zmena OP na TTP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k-SK" dirty="0"/>
              <a:t>ČŠ sa môže rozhodnúť, či zostane pri doterajšej úprave - zmena OP na TTP po 5 rokoch alebo si môže určiť interval po 7 rokoch.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k-SK" dirty="0"/>
              <a:t>SR zostáva pri pôvodnom termíne. Po 5 rokoch bez orby alebo zmeny plodiny sa OP mení na TTP.</a:t>
            </a:r>
          </a:p>
          <a:p>
            <a:pPr algn="just"/>
            <a:r>
              <a:rPr lang="sk-SK" dirty="0"/>
              <a:t>§ 2 písm. f) NV SR č. 435/2022 Z. z.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k-SK" dirty="0"/>
              <a:t>Na TTP sa môžu vyskytovať aj porasty drevín vhodné na spásanie a skaly, kamene, objekty slúžiace na prikrmovanie, napájanie, úkryt alebo ohradenie hospodárskych zvierat okrem stavieb, ak ich výmera nepresiahne 100 m2 alebo ak ide o skupiny stromov, stromoradia alebo medze,</a:t>
            </a:r>
            <a:br>
              <a:rPr lang="sk-SK" dirty="0"/>
            </a:br>
            <a:r>
              <a:rPr lang="sk-SK" dirty="0"/>
              <a:t>ich výmera nepresiahne 1000 m2 a prevládajú na nich trávy a iné bylinné krmoviny. 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sk-SK" dirty="0"/>
          </a:p>
          <a:p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812333" y="292091"/>
            <a:ext cx="8448413" cy="634425"/>
          </a:xfrm>
        </p:spPr>
        <p:txBody>
          <a:bodyPr/>
          <a:lstStyle/>
          <a:p>
            <a:r>
              <a:rPr lang="pt-BR" dirty="0">
                <a:solidFill>
                  <a:schemeClr val="tx1"/>
                </a:solidFill>
              </a:rPr>
              <a:t>Priame platby a kondicionalita </a:t>
            </a:r>
            <a:br>
              <a:rPr lang="pt-BR" dirty="0">
                <a:solidFill>
                  <a:schemeClr val="tx1"/>
                </a:solidFill>
              </a:rPr>
            </a:br>
            <a:r>
              <a:rPr lang="pt-BR" dirty="0">
                <a:solidFill>
                  <a:schemeClr val="tx1"/>
                </a:solidFill>
              </a:rPr>
              <a:t>NV SR č. 435/2022</a:t>
            </a:r>
            <a:r>
              <a:rPr lang="sk-SK" dirty="0">
                <a:solidFill>
                  <a:schemeClr val="tx1"/>
                </a:solidFill>
              </a:rPr>
              <a:t> Z. z.</a:t>
            </a:r>
          </a:p>
        </p:txBody>
      </p:sp>
    </p:spTree>
    <p:extLst>
      <p:ext uri="{BB962C8B-B14F-4D97-AF65-F5344CB8AC3E}">
        <p14:creationId xmlns:p14="http://schemas.microsoft.com/office/powerpoint/2010/main" val="1542666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sk-SK" b="1" dirty="0"/>
              <a:t>   Príloha č. 2 NV SR č. 435/2022 Z. z.</a:t>
            </a:r>
          </a:p>
          <a:p>
            <a:pPr algn="just"/>
            <a:r>
              <a:rPr lang="sk-SK" dirty="0"/>
              <a:t>Pri DPEP 1 sa tolerancia podielu výmery TTP k celkovej výmere PP oproti referenčnému roku 2018 mení z 5 % na 10 %. </a:t>
            </a:r>
          </a:p>
          <a:p>
            <a:pPr algn="just"/>
            <a:r>
              <a:rPr lang="sk-SK" dirty="0"/>
              <a:t>Poľnohospodár, ktorý spĺňa požiadavky podľa nariadenia EP a Rady (EÚ) 2018/848 - čl. 3 body 10 a 11 sa považuje za poľnohospodára, ktorý dodržiava normy dobrého poľnohospodárskeho a environmentálneho stavu pôdy DPEP 1, DPEP 3 až DPEP 7 podľa prílohy č. 2 NV SR č. 435/2022 Z. z.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k-SK" dirty="0"/>
              <a:t>poľnohospodárske plochy a zvieratá obhospodarované v systéme ekologického poľnohospodárstva</a:t>
            </a:r>
          </a:p>
          <a:p>
            <a:pPr algn="just"/>
            <a:r>
              <a:rPr lang="sk-SK" dirty="0"/>
              <a:t>Poľnohospodár s celkovou výmerou poľnohospodárskej plochy najviac</a:t>
            </a:r>
            <a:br>
              <a:rPr lang="sk-SK" dirty="0"/>
            </a:br>
            <a:r>
              <a:rPr lang="sk-SK" dirty="0"/>
              <a:t>30 ha nepodlieha kontrole a zníženiu podpory pri norme DPEP 7.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838200" y="250146"/>
            <a:ext cx="8565859" cy="634425"/>
          </a:xfrm>
        </p:spPr>
        <p:txBody>
          <a:bodyPr/>
          <a:lstStyle/>
          <a:p>
            <a:r>
              <a:rPr lang="pt-BR" dirty="0">
                <a:solidFill>
                  <a:schemeClr val="tx1"/>
                </a:solidFill>
              </a:rPr>
              <a:t>Priame platby a kondicionalita </a:t>
            </a:r>
            <a:br>
              <a:rPr lang="pt-BR" dirty="0">
                <a:solidFill>
                  <a:schemeClr val="tx1"/>
                </a:solidFill>
              </a:rPr>
            </a:br>
            <a:r>
              <a:rPr lang="pt-BR" dirty="0">
                <a:solidFill>
                  <a:schemeClr val="tx1"/>
                </a:solidFill>
              </a:rPr>
              <a:t>NV SR č. 435/2022</a:t>
            </a:r>
            <a:r>
              <a:rPr lang="sk-SK" dirty="0">
                <a:solidFill>
                  <a:schemeClr val="tx1"/>
                </a:solidFill>
              </a:rPr>
              <a:t> Z. z.</a:t>
            </a:r>
          </a:p>
        </p:txBody>
      </p:sp>
    </p:spTree>
    <p:extLst>
      <p:ext uri="{BB962C8B-B14F-4D97-AF65-F5344CB8AC3E}">
        <p14:creationId xmlns:p14="http://schemas.microsoft.com/office/powerpoint/2010/main" val="2805354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sk-SK" dirty="0"/>
              <a:t>Auditná misia EK IACS1/2025/008/SK/LF</a:t>
            </a:r>
          </a:p>
          <a:p>
            <a:pPr algn="just"/>
            <a:r>
              <a:rPr lang="sk-SK" dirty="0"/>
              <a:t>DPEP 5 - Riadenie obrábania pôdy, zníženie rizika degradácie</a:t>
            </a:r>
            <a:br>
              <a:rPr lang="sk-SK" dirty="0"/>
            </a:br>
            <a:r>
              <a:rPr lang="sk-SK" dirty="0"/>
              <a:t>a erózie pôdy vrátane zohľadnenia sklonu svahov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k-SK" dirty="0"/>
              <a:t>Zistenie auditu, že znenie SP nezodpovedá zneniu metodických postupov PPA – výnimka z porušenia normy do výmery 20 %, alebo</a:t>
            </a:r>
            <a:br>
              <a:rPr lang="sk-SK" dirty="0"/>
            </a:br>
            <a:r>
              <a:rPr lang="sk-SK" dirty="0"/>
              <a:t>do výmery 2 ha samostatnej plochy.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k-SK" dirty="0"/>
              <a:t>Úprava usmernenia MPRV SR k NV SR č. 435/2022 Z. z.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k-SK" dirty="0"/>
              <a:t>Odstránenie uvedenej tolerancie zo znenia usmernenia MPRV SR</a:t>
            </a:r>
            <a:br>
              <a:rPr lang="sk-SK" dirty="0"/>
            </a:br>
            <a:r>
              <a:rPr lang="sk-SK" dirty="0"/>
              <a:t>k NV SR č. 435/2022 Z. z. s platnosťou </a:t>
            </a:r>
            <a:r>
              <a:rPr lang="sk-SK"/>
              <a:t>a účinnosťou od </a:t>
            </a:r>
            <a:r>
              <a:rPr lang="sk-SK" dirty="0"/>
              <a:t>roku 2026.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845890" y="241757"/>
            <a:ext cx="8968530" cy="634425"/>
          </a:xfrm>
        </p:spPr>
        <p:txBody>
          <a:bodyPr/>
          <a:lstStyle/>
          <a:p>
            <a:r>
              <a:rPr lang="pt-BR" dirty="0">
                <a:solidFill>
                  <a:schemeClr val="tx1"/>
                </a:solidFill>
              </a:rPr>
              <a:t>Priame platby a kondicionalita </a:t>
            </a:r>
            <a:br>
              <a:rPr lang="pt-BR" dirty="0">
                <a:solidFill>
                  <a:schemeClr val="tx1"/>
                </a:solidFill>
              </a:rPr>
            </a:br>
            <a:r>
              <a:rPr lang="pt-BR" dirty="0">
                <a:solidFill>
                  <a:schemeClr val="tx1"/>
                </a:solidFill>
              </a:rPr>
              <a:t>NV SR č. 435/2022</a:t>
            </a:r>
            <a:r>
              <a:rPr lang="sk-SK" dirty="0">
                <a:solidFill>
                  <a:schemeClr val="tx1"/>
                </a:solidFill>
              </a:rPr>
              <a:t> Z. z.</a:t>
            </a:r>
          </a:p>
        </p:txBody>
      </p:sp>
    </p:spTree>
    <p:extLst>
      <p:ext uri="{BB962C8B-B14F-4D97-AF65-F5344CB8AC3E}">
        <p14:creationId xmlns:p14="http://schemas.microsoft.com/office/powerpoint/2010/main" val="3271245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sk-SK" dirty="0"/>
              <a:t>Upravuje sa § 8 ods. 2 písm. b) bod 2.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k-SK" dirty="0"/>
              <a:t>Dopĺňa sa – alebo absolvovaný vzdelávací program poskytovaný certifikovanou vzdelávacou inštitúciou v Slovenskej republike alebo obdobnou vzdelávacou inštitúciou v inom členskom štáte Európskej únie.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845890" y="241757"/>
            <a:ext cx="8968530" cy="634425"/>
          </a:xfrm>
        </p:spPr>
        <p:txBody>
          <a:bodyPr/>
          <a:lstStyle/>
          <a:p>
            <a:r>
              <a:rPr lang="sk-SK" dirty="0">
                <a:solidFill>
                  <a:schemeClr val="tx1"/>
                </a:solidFill>
              </a:rPr>
              <a:t>Mladý poľnohospodár</a:t>
            </a:r>
            <a:r>
              <a:rPr lang="pt-BR" dirty="0">
                <a:solidFill>
                  <a:schemeClr val="tx1"/>
                </a:solidFill>
              </a:rPr>
              <a:t/>
            </a:r>
            <a:br>
              <a:rPr lang="pt-BR" dirty="0">
                <a:solidFill>
                  <a:schemeClr val="tx1"/>
                </a:solidFill>
              </a:rPr>
            </a:br>
            <a:r>
              <a:rPr lang="pt-BR" dirty="0">
                <a:solidFill>
                  <a:schemeClr val="tx1"/>
                </a:solidFill>
              </a:rPr>
              <a:t>NV SR č. 43</a:t>
            </a:r>
            <a:r>
              <a:rPr lang="sk-SK" dirty="0">
                <a:solidFill>
                  <a:schemeClr val="tx1"/>
                </a:solidFill>
              </a:rPr>
              <a:t>6</a:t>
            </a:r>
            <a:r>
              <a:rPr lang="pt-BR" dirty="0">
                <a:solidFill>
                  <a:schemeClr val="tx1"/>
                </a:solidFill>
              </a:rPr>
              <a:t>/2022</a:t>
            </a:r>
            <a:r>
              <a:rPr lang="sk-SK" dirty="0">
                <a:solidFill>
                  <a:schemeClr val="tx1"/>
                </a:solidFill>
              </a:rPr>
              <a:t> Z. z.</a:t>
            </a:r>
          </a:p>
        </p:txBody>
      </p:sp>
    </p:spTree>
    <p:extLst>
      <p:ext uri="{BB962C8B-B14F-4D97-AF65-F5344CB8AC3E}">
        <p14:creationId xmlns:p14="http://schemas.microsoft.com/office/powerpoint/2010/main" val="3532716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sah 1"/>
          <p:cNvSpPr>
            <a:spLocks noGrp="1"/>
          </p:cNvSpPr>
          <p:nvPr>
            <p:ph idx="1"/>
          </p:nvPr>
        </p:nvSpPr>
        <p:spPr>
          <a:xfrm>
            <a:off x="838200" y="1894671"/>
            <a:ext cx="10614660" cy="4700093"/>
          </a:xfrm>
        </p:spPr>
        <p:txBody>
          <a:bodyPr>
            <a:normAutofit/>
          </a:bodyPr>
          <a:lstStyle/>
          <a:p>
            <a:pPr algn="just"/>
            <a:r>
              <a:rPr lang="sk-SK" dirty="0"/>
              <a:t>N</a:t>
            </a:r>
            <a:r>
              <a:rPr lang="pt-BR" dirty="0"/>
              <a:t>ovela NV SR č. 436/2022 Z. z. s účinnosťou od</a:t>
            </a:r>
            <a:r>
              <a:rPr lang="sk-SK" dirty="0"/>
              <a:t> 01.01.2026.</a:t>
            </a:r>
          </a:p>
          <a:p>
            <a:pPr algn="just"/>
            <a:r>
              <a:rPr lang="sk-SK" dirty="0"/>
              <a:t>V súlade s účelom a cieľom viazanej podpory príjmu na kravy chované v systéme s trhovou produkciou mlieka sa precizuje znenie legislatívnej skratky v § 1 písm. g) a v § 24 NV SR č. 436/2022 Z. z., nakoľko podpora sa poskytuje na zvieratá – dojnice, a to v prepočte</a:t>
            </a:r>
            <a:br>
              <a:rPr lang="sk-SK" dirty="0"/>
            </a:br>
            <a:r>
              <a:rPr lang="sk-SK" dirty="0"/>
              <a:t>na dobytčie jednotky.</a:t>
            </a:r>
          </a:p>
          <a:p>
            <a:pPr algn="just"/>
            <a:r>
              <a:rPr lang="sk-SK" dirty="0"/>
              <a:t>Doteraz používaná legislatívna skratka „podpora na mlieko“ sa nahrádza skratkou „podpora na dojnice“.</a:t>
            </a:r>
          </a:p>
          <a:p>
            <a:pPr algn="just"/>
            <a:r>
              <a:rPr lang="sk-SK" dirty="0"/>
              <a:t>Názov podpory „viazaná podpora príjmu na kravy chované v systéme</a:t>
            </a:r>
            <a:br>
              <a:rPr lang="sk-SK" dirty="0"/>
            </a:br>
            <a:r>
              <a:rPr lang="sk-SK" dirty="0"/>
              <a:t>s trhovou produkciou mlieka“ zostáva zachovaný.</a:t>
            </a:r>
          </a:p>
          <a:p>
            <a:pPr algn="just"/>
            <a:endParaRPr lang="sk-SK" sz="1900" b="1" dirty="0"/>
          </a:p>
        </p:txBody>
      </p:sp>
      <p:sp>
        <p:nvSpPr>
          <p:cNvPr id="4" name="Obdĺžnik 3"/>
          <p:cNvSpPr/>
          <p:nvPr/>
        </p:nvSpPr>
        <p:spPr>
          <a:xfrm>
            <a:off x="838200" y="-39077"/>
            <a:ext cx="8864772" cy="1089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sk-SK" sz="3600" b="1" dirty="0"/>
              <a:t>Viazaná podpora príjmu</a:t>
            </a:r>
            <a:br>
              <a:rPr lang="sk-SK" sz="3600" b="1" dirty="0"/>
            </a:br>
            <a:r>
              <a:rPr lang="sk-SK" sz="3600" b="1" dirty="0"/>
              <a:t>NV SR č. 436/2022 Z. z.</a:t>
            </a:r>
          </a:p>
        </p:txBody>
      </p:sp>
    </p:spTree>
    <p:extLst>
      <p:ext uri="{BB962C8B-B14F-4D97-AF65-F5344CB8AC3E}">
        <p14:creationId xmlns:p14="http://schemas.microsoft.com/office/powerpoint/2010/main" val="4253995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sah 1"/>
          <p:cNvSpPr>
            <a:spLocks noGrp="1"/>
          </p:cNvSpPr>
          <p:nvPr>
            <p:ph idx="1"/>
          </p:nvPr>
        </p:nvSpPr>
        <p:spPr>
          <a:xfrm>
            <a:off x="838200" y="1894671"/>
            <a:ext cx="10614660" cy="4700093"/>
          </a:xfrm>
        </p:spPr>
        <p:txBody>
          <a:bodyPr>
            <a:normAutofit lnSpcReduction="10000"/>
          </a:bodyPr>
          <a:lstStyle/>
          <a:p>
            <a:pPr algn="just"/>
            <a:r>
              <a:rPr lang="sk-SK" dirty="0"/>
              <a:t>N</a:t>
            </a:r>
            <a:r>
              <a:rPr lang="pt-BR" dirty="0"/>
              <a:t>ovela NV SR č. </a:t>
            </a:r>
            <a:r>
              <a:rPr lang="sk-SK" dirty="0"/>
              <a:t>120</a:t>
            </a:r>
            <a:r>
              <a:rPr lang="pt-BR" dirty="0"/>
              <a:t>/202</a:t>
            </a:r>
            <a:r>
              <a:rPr lang="sk-SK" dirty="0"/>
              <a:t>3 </a:t>
            </a:r>
            <a:r>
              <a:rPr lang="pt-BR" dirty="0"/>
              <a:t>Z. z. s účinnosťou od</a:t>
            </a:r>
            <a:r>
              <a:rPr lang="sk-SK" dirty="0"/>
              <a:t> 01.01.2026.</a:t>
            </a:r>
          </a:p>
          <a:p>
            <a:pPr algn="just"/>
            <a:r>
              <a:rPr lang="sk-SK" dirty="0"/>
              <a:t>Úprava znížení </a:t>
            </a:r>
            <a:r>
              <a:rPr lang="sk-SK"/>
              <a:t>za nadhodnotenie </a:t>
            </a:r>
            <a:r>
              <a:rPr lang="sk-SK" dirty="0"/>
              <a:t>plochy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k-SK" dirty="0"/>
              <a:t>§ 10 NV SR č. 120/2023 Z. z. - Zníženie za nadhodnotenie plochy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k-SK" dirty="0"/>
              <a:t>§ 22 NV SR č. 120/2023 Z. z. - </a:t>
            </a:r>
            <a:r>
              <a:rPr lang="pl-PL" dirty="0"/>
              <a:t>Zníženie za nadhodnotenie plochy</a:t>
            </a:r>
            <a:br>
              <a:rPr lang="pl-PL" dirty="0"/>
            </a:br>
            <a:r>
              <a:rPr lang="pl-PL" dirty="0"/>
              <a:t>pri celofarmovej eko-schéme</a:t>
            </a:r>
            <a:endParaRPr lang="sk-SK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sk-SK" dirty="0"/>
              <a:t>Ak rozdiel výmery nahlásenej plochy a určenej plochy presiahne 3 % výmery určenej plochy alebo 2 ha, podpora sa poskytne na výmeru určenej plochy zníženej o 1,5-násobok rozdielu ich výmery.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k-SK" dirty="0"/>
              <a:t>Ak rozdiel výmery nahlásenej plochy a určenej plochy presiahne 20 % výmery určenej plochy, podpora sa poskytne na výmeru určenej plochy zníženej o dvojnásobok rozdielu ich výmery.</a:t>
            </a:r>
          </a:p>
          <a:p>
            <a:pPr algn="just"/>
            <a:endParaRPr lang="sk-SK" sz="1900" b="1" dirty="0"/>
          </a:p>
        </p:txBody>
      </p:sp>
      <p:sp>
        <p:nvSpPr>
          <p:cNvPr id="4" name="Obdĺžnik 3"/>
          <p:cNvSpPr/>
          <p:nvPr/>
        </p:nvSpPr>
        <p:spPr>
          <a:xfrm>
            <a:off x="838200" y="-39077"/>
            <a:ext cx="8864772" cy="1089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pt-BR" sz="3600" b="1" dirty="0"/>
              <a:t>Nad</a:t>
            </a:r>
            <a:r>
              <a:rPr lang="sk-SK" sz="3600" b="1" dirty="0"/>
              <a:t>hodnotenie</a:t>
            </a:r>
            <a:r>
              <a:rPr lang="pt-BR" sz="3600" b="1" dirty="0"/>
              <a:t> plochy</a:t>
            </a:r>
            <a:endParaRPr lang="sk-SK" sz="3600" b="1" dirty="0"/>
          </a:p>
          <a:p>
            <a:pPr>
              <a:lnSpc>
                <a:spcPct val="90000"/>
              </a:lnSpc>
            </a:pPr>
            <a:r>
              <a:rPr lang="pt-BR" sz="3600" b="1" dirty="0"/>
              <a:t>NV SR č. 120/2023 Z. z.</a:t>
            </a:r>
            <a:endParaRPr lang="sk-SK" sz="3600" b="1" dirty="0"/>
          </a:p>
        </p:txBody>
      </p:sp>
    </p:spTree>
    <p:extLst>
      <p:ext uri="{BB962C8B-B14F-4D97-AF65-F5344CB8AC3E}">
        <p14:creationId xmlns:p14="http://schemas.microsoft.com/office/powerpoint/2010/main" val="1378831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k-SK" dirty="0"/>
              <a:t>Prepracovaná podrobná úprava kontrolného procesu priamych podpôr (§ 18 a </a:t>
            </a:r>
            <a:r>
              <a:rPr lang="sk-SK" dirty="0" err="1"/>
              <a:t>nasl</a:t>
            </a:r>
            <a:r>
              <a:rPr lang="sk-SK" dirty="0"/>
              <a:t>.) a doplnenie niektorých ustanovení o aktualizácii LPIS (§ 11b) na zvýšenie právnej istoty žiadateľov (právomoci kontrolórov, práva žiadateľov, atď.).</a:t>
            </a:r>
          </a:p>
          <a:p>
            <a:pPr algn="just"/>
            <a:r>
              <a:rPr lang="sk-SK" dirty="0"/>
              <a:t>Právo podať námietky vo vzťahu k výsledkom kontroly, ako aj voči aktualizácii LPIS, je zabezpečené.</a:t>
            </a:r>
          </a:p>
          <a:p>
            <a:endParaRPr lang="sk-SK" dirty="0"/>
          </a:p>
          <a:p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838200" y="339933"/>
            <a:ext cx="9243077" cy="634425"/>
          </a:xfrm>
        </p:spPr>
        <p:txBody>
          <a:bodyPr/>
          <a:lstStyle/>
          <a:p>
            <a:r>
              <a:rPr lang="sk-SK" dirty="0">
                <a:solidFill>
                  <a:schemeClr val="tx1"/>
                </a:solidFill>
              </a:rPr>
              <a:t>Novela zákona č. 280/2017 Z. z.</a:t>
            </a:r>
            <a:br>
              <a:rPr lang="sk-SK" dirty="0">
                <a:solidFill>
                  <a:schemeClr val="tx1"/>
                </a:solidFill>
              </a:rPr>
            </a:br>
            <a:r>
              <a:rPr lang="sk-SK" dirty="0">
                <a:solidFill>
                  <a:schemeClr val="tx1"/>
                </a:solidFill>
              </a:rPr>
              <a:t>najdôležitejšie zmeny</a:t>
            </a:r>
          </a:p>
        </p:txBody>
      </p:sp>
    </p:spTree>
    <p:extLst>
      <p:ext uri="{BB962C8B-B14F-4D97-AF65-F5344CB8AC3E}">
        <p14:creationId xmlns:p14="http://schemas.microsoft.com/office/powerpoint/2010/main" val="2076900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zor" id="{EF0C72E4-482F-49C1-BBA1-0C4FF8DBEE58}" vid="{C7CAA99D-4C6D-4181-A9FE-BC207BAB6C4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Vzor</Template>
  <TotalTime>43063</TotalTime>
  <Words>1106</Words>
  <Application>Microsoft Office PowerPoint</Application>
  <PresentationFormat>Širokouhlá</PresentationFormat>
  <Paragraphs>357</Paragraphs>
  <Slides>16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5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Times New Roman</vt:lpstr>
      <vt:lpstr>Wingdings</vt:lpstr>
      <vt:lpstr>Motív Office</vt:lpstr>
      <vt:lpstr>Informácie o aktuálnych zmenách na rok predkladania žiadostí 2026</vt:lpstr>
      <vt:lpstr>Priame platby a kondicionalita  NV SR č. 435/2022 Z. z.</vt:lpstr>
      <vt:lpstr>Priame platby a kondicionalita  NV SR č. 435/2022 Z. z.</vt:lpstr>
      <vt:lpstr>Priame platby a kondicionalita  NV SR č. 435/2022 Z. z.</vt:lpstr>
      <vt:lpstr>Priame platby a kondicionalita  NV SR č. 435/2022 Z. z.</vt:lpstr>
      <vt:lpstr>Mladý poľnohospodár NV SR č. 436/2022 Z. z.</vt:lpstr>
      <vt:lpstr>Prezentácia programu PowerPoint</vt:lpstr>
      <vt:lpstr>Prezentácia programu PowerPoint</vt:lpstr>
      <vt:lpstr>Novela zákona č. 280/2017 Z. z. najdôležitejšie zmeny</vt:lpstr>
      <vt:lpstr>Novela zákona č. 280/2017 Z. z. najdôležitejšie zmeny</vt:lpstr>
      <vt:lpstr> Novela zákona č. 280/2017 Z. z. najdôležitejšie zmeny</vt:lpstr>
      <vt:lpstr>Celofarmová eko-schéma NV SR č. 436/2022 Z. z.</vt:lpstr>
      <vt:lpstr>Celofarmová eko-schéma NV SR č. 436/2022 Z. z.</vt:lpstr>
      <vt:lpstr>Prezentácia programu PowerPoint</vt:lpstr>
      <vt:lpstr>Prezentácia programu PowerPoint</vt:lpstr>
      <vt:lpstr>Prezentácia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Adriana Blašková</dc:creator>
  <cp:lastModifiedBy>AKS</cp:lastModifiedBy>
  <cp:revision>364</cp:revision>
  <cp:lastPrinted>2022-04-05T08:08:51Z</cp:lastPrinted>
  <dcterms:created xsi:type="dcterms:W3CDTF">2022-12-01T23:44:11Z</dcterms:created>
  <dcterms:modified xsi:type="dcterms:W3CDTF">2026-04-20T07:33:07Z</dcterms:modified>
</cp:coreProperties>
</file>